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56" r:id="rId3"/>
    <p:sldId id="256" r:id="rId4"/>
    <p:sldId id="257" r:id="rId5"/>
    <p:sldId id="328" r:id="rId6"/>
    <p:sldId id="344" r:id="rId7"/>
    <p:sldId id="345" r:id="rId8"/>
    <p:sldId id="346" r:id="rId9"/>
    <p:sldId id="347" r:id="rId10"/>
    <p:sldId id="348" r:id="rId11"/>
    <p:sldId id="349" r:id="rId12"/>
    <p:sldId id="339" r:id="rId13"/>
    <p:sldId id="351" r:id="rId14"/>
    <p:sldId id="352" r:id="rId15"/>
    <p:sldId id="353" r:id="rId16"/>
    <p:sldId id="354" r:id="rId17"/>
    <p:sldId id="355" r:id="rId18"/>
    <p:sldId id="350" r:id="rId19"/>
    <p:sldId id="340" r:id="rId20"/>
    <p:sldId id="341" r:id="rId21"/>
    <p:sldId id="342" r:id="rId22"/>
    <p:sldId id="343" r:id="rId23"/>
    <p:sldId id="335" r:id="rId24"/>
    <p:sldId id="336" r:id="rId25"/>
    <p:sldId id="337" r:id="rId26"/>
    <p:sldId id="329" r:id="rId27"/>
    <p:sldId id="330" r:id="rId28"/>
    <p:sldId id="331" r:id="rId29"/>
    <p:sldId id="332" r:id="rId30"/>
    <p:sldId id="334" r:id="rId31"/>
    <p:sldId id="333" r:id="rId32"/>
    <p:sldId id="258" r:id="rId33"/>
    <p:sldId id="259" r:id="rId34"/>
    <p:sldId id="323" r:id="rId35"/>
    <p:sldId id="260" r:id="rId36"/>
    <p:sldId id="261" r:id="rId37"/>
    <p:sldId id="324" r:id="rId38"/>
    <p:sldId id="262" r:id="rId39"/>
    <p:sldId id="325" r:id="rId40"/>
    <p:sldId id="263" r:id="rId41"/>
    <p:sldId id="264" r:id="rId42"/>
    <p:sldId id="265" r:id="rId43"/>
    <p:sldId id="357" r:id="rId44"/>
    <p:sldId id="266" r:id="rId45"/>
    <p:sldId id="267" r:id="rId46"/>
    <p:sldId id="268" r:id="rId47"/>
    <p:sldId id="269" r:id="rId48"/>
    <p:sldId id="270" r:id="rId49"/>
    <p:sldId id="271" r:id="rId50"/>
    <p:sldId id="272" r:id="rId51"/>
    <p:sldId id="273" r:id="rId52"/>
    <p:sldId id="274" r:id="rId53"/>
    <p:sldId id="275" r:id="rId54"/>
    <p:sldId id="358" r:id="rId55"/>
    <p:sldId id="276" r:id="rId56"/>
    <p:sldId id="277" r:id="rId57"/>
    <p:sldId id="278" r:id="rId58"/>
    <p:sldId id="279" r:id="rId59"/>
    <p:sldId id="280" r:id="rId60"/>
    <p:sldId id="281" r:id="rId61"/>
    <p:sldId id="282" r:id="rId62"/>
    <p:sldId id="283" r:id="rId63"/>
    <p:sldId id="284" r:id="rId64"/>
    <p:sldId id="285" r:id="rId65"/>
    <p:sldId id="286" r:id="rId66"/>
    <p:sldId id="287" r:id="rId67"/>
    <p:sldId id="288" r:id="rId68"/>
    <p:sldId id="289" r:id="rId69"/>
    <p:sldId id="290" r:id="rId70"/>
    <p:sldId id="359" r:id="rId71"/>
    <p:sldId id="291" r:id="rId72"/>
    <p:sldId id="360" r:id="rId73"/>
    <p:sldId id="292" r:id="rId74"/>
    <p:sldId id="293" r:id="rId75"/>
    <p:sldId id="294" r:id="rId76"/>
    <p:sldId id="295" r:id="rId77"/>
    <p:sldId id="296" r:id="rId78"/>
    <p:sldId id="297" r:id="rId79"/>
    <p:sldId id="298" r:id="rId80"/>
    <p:sldId id="299" r:id="rId81"/>
    <p:sldId id="300" r:id="rId82"/>
    <p:sldId id="301" r:id="rId83"/>
    <p:sldId id="302" r:id="rId84"/>
    <p:sldId id="303" r:id="rId85"/>
    <p:sldId id="304" r:id="rId86"/>
    <p:sldId id="305" r:id="rId87"/>
    <p:sldId id="306" r:id="rId88"/>
    <p:sldId id="307" r:id="rId89"/>
    <p:sldId id="308" r:id="rId90"/>
    <p:sldId id="309" r:id="rId91"/>
    <p:sldId id="310" r:id="rId92"/>
    <p:sldId id="311" r:id="rId93"/>
    <p:sldId id="312" r:id="rId94"/>
    <p:sldId id="313" r:id="rId95"/>
    <p:sldId id="314" r:id="rId96"/>
    <p:sldId id="361" r:id="rId97"/>
    <p:sldId id="315" r:id="rId98"/>
    <p:sldId id="316" r:id="rId99"/>
    <p:sldId id="317" r:id="rId100"/>
    <p:sldId id="318" r:id="rId101"/>
    <p:sldId id="319" r:id="rId102"/>
    <p:sldId id="320" r:id="rId103"/>
    <p:sldId id="338" r:id="rId104"/>
    <p:sldId id="326" r:id="rId105"/>
    <p:sldId id="327" r:id="rId10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E279-835B-45DC-8D4E-E2F29A27A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82CA9-589A-4F65-9C6A-2EDD5C9ED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EA56-4F0D-48B3-8DC3-AC438BF6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59FBD-6911-4C95-81EF-DFBE1086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82486-DF66-4556-A5EA-C11ADC0B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953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2390-886D-473C-BD6B-358085C08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CC818-A53B-4452-9812-0FCE63848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2D9AE-6235-4185-9AC2-60C0C42D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8FEF0-298C-4CD3-B22A-8A2BB7D4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49FF2-7511-4804-ACB7-59267A92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172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B2ED34-4E26-4FBE-A127-CEB69D932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B23EF-8EF3-46BE-984A-5D67A3E12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3D3FC-D477-46D4-94A6-6AE66D34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C3D19-EC91-4889-9EB8-05E916FC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5372D-D3D7-4F4B-AF3C-6D208BFE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1412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1D7B-772C-427A-A374-C5E0D390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BD871-7F79-47E6-AF1B-989227E891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85A27-D8FF-45F9-8B17-FD8E84F0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35D0-72B1-4D7B-AC5D-AD06DF2D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44CB2-475C-48D3-B262-440F1767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871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0B86-60AD-477A-A939-13D704C2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06069-48E2-4C46-8CD2-CA5EAFAD8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0B3C0-E22C-4FC2-8554-7B134979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6696-7935-4B10-B47B-7EA398B2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AD682-A04B-4BA3-9CB0-EC8CB873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02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0259-36A7-41A1-84C1-46A7A051A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A7F20-E0AB-4995-A6C9-BA0590020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10C20-D9D9-40C5-9B40-9A6C236C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84604-B846-412E-9B24-97DAA0FB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B509-C7A6-4C4A-B364-13B473DB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182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C81A-B018-47D8-A338-5A330D03E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C52EA-B655-4BC7-84D5-92469D5A1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7AF00-9D9E-4DD1-AFA7-BB33F6B8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AB37E-4CB6-462B-BCB1-CE822969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04CF8-2706-4808-B033-1C2F30E1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83F7-3048-4B86-9A28-A200B33E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750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B554-9EE2-4823-A969-9B533FB7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D0733-8E92-4889-A272-686031E39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528AC-023E-4505-A8D7-9D86135FE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BCED5-53CD-43FE-BB4A-4CF539B1D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F34C69-E751-4051-B744-F63584C56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87E778-1E45-4BE1-BCC9-E9C261CA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6AAA9-A332-4756-99BB-EFA40971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2DC8D-C16A-4316-8299-F81BE6F7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61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1192A-7212-48B7-BAB7-BB203213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6E033-EA71-4C3C-8636-A786CE3CB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FA036-0B43-4792-9CE1-1122BC22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43AAF-8552-498A-97CF-76982A35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375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0211A4-ED32-42AC-B262-CC51429D5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FA82A-12D3-4653-8A3D-832D8F2B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F211D-E0B3-46A8-92FF-0AB81C94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659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DEC4D-4716-48A6-BD05-A374D4383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7904-0A91-4A77-8EE4-C02059BC1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964EA-E3B0-428B-A2CB-2EC8896EE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FF9BE-B1ED-4031-B751-947E077E8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734A4-E919-49ED-B81B-D8768AB5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FAB9D-EC10-4F61-B6F4-A9CC2D37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693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DAFA-71B1-4F5B-8715-77A9F07C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7CA986-B4F8-4B7E-BCA9-C25DFC8DE5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67BA5-BE7A-4003-B651-3D7EB7F68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4A1DA-F41F-4B2E-9079-206F95BF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91080-2401-416A-95D1-76F77393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772A6-E9B3-4FA1-A4CD-28BFDF61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683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E4D72-E786-4733-94F5-2F74F2C6D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0FA5F-7D78-4729-9841-9F143E2DD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10D19-8F25-44F6-9695-39ADD3D68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9BFA-203A-4DDF-9871-222E0C783C49}" type="datetimeFigureOut">
              <a:rPr lang="fa-IR" smtClean="0"/>
              <a:t>21/11/1445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2B474-2CEB-4AA7-83CA-8002A8A5A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C78F5-B1BB-43FC-ABC1-5A26EDA9F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8C2B2-992A-447A-9EE1-0AE67B007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960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B Titr" panose="00000700000000000000" pitchFamily="2" charset="-78"/>
        </a:defRPr>
      </a:lvl1pPr>
    </p:titleStyle>
    <p:bodyStyle>
      <a:lvl1pPr marL="228600" indent="-228600" algn="just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6858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74790-7B59-48A7-B3AE-9F98F8CD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8584" y="2340529"/>
            <a:ext cx="9080381" cy="3783434"/>
          </a:xfrm>
          <a:solidFill>
            <a:srgbClr val="7030A0"/>
          </a:solidFill>
        </p:spPr>
        <p:txBody>
          <a:bodyPr>
            <a:normAutofit/>
          </a:bodyPr>
          <a:lstStyle/>
          <a:p>
            <a:pPr marR="0" rtl="1">
              <a:lnSpc>
                <a:spcPct val="150000"/>
              </a:lnSpc>
            </a:pPr>
            <a:r>
              <a:rPr lang="fa-IR" sz="2000" b="1" i="0" u="none" strike="noStrike" kern="1400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دکتر بهروز کارخانه ای</a:t>
            </a:r>
            <a:br>
              <a:rPr lang="fa-IR" sz="2000" b="1" i="0" u="none" strike="noStrike" kern="1400" baseline="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fa-IR" sz="2000" b="1" i="0" u="none" strike="noStrike" kern="1400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دانشگاه علوم پزشکی همدان</a:t>
            </a:r>
            <a:br>
              <a:rPr lang="fa-IR" sz="2000" b="1" i="0" u="none" strike="noStrike" kern="1400" baseline="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endParaRPr lang="ar-SA" b="1" i="0" u="none" strike="noStrike" kern="1400" baseline="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Picture 2" descr="دانشگاه علوم پزشکی و خدمات بهداشتی درمانی همدان رتبه و انتخاب رشته">
            <a:extLst>
              <a:ext uri="{FF2B5EF4-FFF2-40B4-BE49-F238E27FC236}">
                <a16:creationId xmlns:a16="http://schemas.microsoft.com/office/drawing/2014/main" id="{F7ECE265-7E81-421F-AF1F-1D6C3ABE2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33" y="800423"/>
            <a:ext cx="851865" cy="113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BE1A6C-3A95-477D-9011-1861B3DB44F1}"/>
              </a:ext>
            </a:extLst>
          </p:cNvPr>
          <p:cNvSpPr txBox="1"/>
          <p:nvPr/>
        </p:nvSpPr>
        <p:spPr>
          <a:xfrm>
            <a:off x="416791" y="2111928"/>
            <a:ext cx="17931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800" b="1" i="0" u="none" strike="noStrike" kern="1400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گروه اخلاق درآموزش پزشکی</a:t>
            </a:r>
            <a:endParaRPr lang="fa-IR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7F3AC18-1FF1-404B-B7AB-3196D19F634C}"/>
              </a:ext>
            </a:extLst>
          </p:cNvPr>
          <p:cNvSpPr txBox="1">
            <a:spLocks/>
          </p:cNvSpPr>
          <p:nvPr/>
        </p:nvSpPr>
        <p:spPr>
          <a:xfrm>
            <a:off x="2298584" y="541294"/>
            <a:ext cx="9080382" cy="2302574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b="0" kern="1400" dirty="0">
                <a:solidFill>
                  <a:srgbClr val="7030A0"/>
                </a:solidFill>
              </a:rPr>
              <a:t>آشکارسازی خطای پزشکی</a:t>
            </a:r>
            <a:br>
              <a:rPr lang="en-US" sz="2800" b="0" dirty="0">
                <a:solidFill>
                  <a:srgbClr val="000000"/>
                </a:solidFill>
                <a:latin typeface="AdvPS3D0FB2"/>
              </a:rPr>
            </a:br>
            <a:r>
              <a:rPr lang="en-US" sz="2800" dirty="0">
                <a:solidFill>
                  <a:srgbClr val="FF0000"/>
                </a:solidFill>
                <a:latin typeface="AdvPS3D0FB2"/>
              </a:rPr>
              <a:t>Disclosure of medical error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endParaRPr lang="fa-I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6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95D7-5B2E-474D-AA1C-8D7E9607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مفهوم اتفاق ناخواسته و خطاهای پزشکی: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F962-9B8F-49D9-BB0D-2A0CEB4D4C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a-IR" dirty="0"/>
              <a:t>این اتفاقات نا خواسته  </a:t>
            </a:r>
            <a:r>
              <a:rPr lang="en-US" b="1" dirty="0">
                <a:solidFill>
                  <a:srgbClr val="FF0000"/>
                </a:solidFill>
              </a:rPr>
              <a:t>event </a:t>
            </a:r>
            <a:r>
              <a:rPr lang="en-US" b="1" dirty="0" err="1">
                <a:solidFill>
                  <a:srgbClr val="FF0000"/>
                </a:solidFill>
              </a:rPr>
              <a:t>advers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dirty="0"/>
              <a:t>ممکن است:</a:t>
            </a:r>
          </a:p>
          <a:p>
            <a:pPr marL="1885950" lvl="3" indent="-514350">
              <a:buFont typeface="+mj-lt"/>
              <a:buAutoNum type="arabicPeriod"/>
            </a:pPr>
            <a:r>
              <a:rPr lang="fa-IR" sz="3200" dirty="0"/>
              <a:t>غیر قابل پیشگیری باشند. </a:t>
            </a:r>
          </a:p>
          <a:p>
            <a:pPr marL="1885950" lvl="3" indent="-514350">
              <a:buFont typeface="+mj-lt"/>
              <a:buAutoNum type="arabicPeriod"/>
            </a:pPr>
            <a:r>
              <a:rPr lang="fa-IR" sz="3200" dirty="0"/>
              <a:t>قابل پیشگیری باشند.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  <a:p>
            <a:pPr marL="0" indent="0">
              <a:buNone/>
            </a:pPr>
            <a:r>
              <a:rPr lang="fa-IR" dirty="0"/>
              <a:t>به اتفاقات </a:t>
            </a:r>
            <a:r>
              <a:rPr lang="fa-IR" dirty="0">
                <a:solidFill>
                  <a:srgbClr val="FF0000"/>
                </a:solidFill>
              </a:rPr>
              <a:t>قابل پیشگیری </a:t>
            </a:r>
            <a:r>
              <a:rPr lang="fa-IR" dirty="0"/>
              <a:t>خطاهای پزشکی می گویند.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در خطا: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 پیش بینی نه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 پیشگیری آری 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solidFill>
                  <a:srgbClr val="7030A0"/>
                </a:solidFill>
                <a:cs typeface="B Titr" panose="00000700000000000000" pitchFamily="2" charset="-78"/>
              </a:rPr>
              <a:t>سهو آری 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2063129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AF14-6342-42FC-9B8B-F9B59F4A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بحث موارد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fa-IR" sz="2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مورد اول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3F116-BF02-470F-8C5C-B5E866D2A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16029"/>
            <a:ext cx="10515600" cy="3760934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از آنجا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خطای جدی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برای حرفه مندان سلامت 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healthcare professionals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) با دشواری هیجانی و عاطفی همراه است در چنین مواردی باید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حمایت مناسب از سوی همکاران، خانواده، دوستان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و در صورت نیاز افرادی که به طور حرفه‌ای می‌توانند کمک کنند،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درخواست و تامین شود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520016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1753-124F-4389-BA88-7233493D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بحث موارد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fa-IR" sz="2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مورد دوم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0AEBB-C501-4A40-8B85-F49882EF8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جراح باید واقعه را که حین عمل رخ داده است و ناتوانی در دستیابی به نتیجه مورد نظر را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اطلاع بیمار و خانواده‌اش برساند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اگرچه این واقعه ممکن است پیامد بدی برای بینایی بیمار نداشته باشد، جراح باید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هشدار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دهد، 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چنین احتمالی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وجود دارد.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جراح باید ترتیب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پیگیریهای </a:t>
            </a:r>
            <a:r>
              <a:rPr lang="fa-IR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follow-up surveillance </a:t>
            </a:r>
            <a:r>
              <a:rPr lang="fa-IR" dirty="0">
                <a:solidFill>
                  <a:srgbClr val="000000"/>
                </a:solidFill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لازم را بدهد.</a:t>
            </a:r>
          </a:p>
        </p:txBody>
      </p:sp>
    </p:spTree>
    <p:extLst>
      <p:ext uri="{BB962C8B-B14F-4D97-AF65-F5344CB8AC3E}">
        <p14:creationId xmlns:p14="http://schemas.microsoft.com/office/powerpoint/2010/main" val="31762320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4A30-B480-4BA2-8735-899636CC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>
                <a:solidFill>
                  <a:srgbClr val="7030A0"/>
                </a:solidFill>
                <a:cs typeface="B Titr" panose="00000700000000000000" pitchFamily="2" charset="-78"/>
              </a:rPr>
              <a:t>بحث موارد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0331F-400B-401E-AAA1-7E9FC606D1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جراح به بیمار و خانواده وی اطلاع دهد که در صورت حصول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پیامد بد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چه کاری میتوان انجام داد.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امید است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 احتمال این پیامد بد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رضایتنامه آگاهانه اولیه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initial informed consent</a:t>
            </a:r>
            <a:r>
              <a:rPr lang="fa-IR" dirty="0">
                <a:solidFill>
                  <a:srgbClr val="000000"/>
                </a:solidFill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مورد اشاره قرار گرفته باشد. 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اگر چنین شده باشد جراح مسئول هزینه لنز </a:t>
            </a:r>
            <a:r>
              <a:rPr lang="fa-IR" dirty="0">
                <a:solidFill>
                  <a:srgbClr val="000000"/>
                </a:solidFill>
              </a:rPr>
              <a:t>تماسی (</a:t>
            </a:r>
            <a:r>
              <a:rPr lang="en-US" dirty="0">
                <a:solidFill>
                  <a:srgbClr val="000000"/>
                </a:solidFill>
              </a:rPr>
              <a:t>contact lens expense</a:t>
            </a:r>
            <a:r>
              <a:rPr lang="fa-IR" dirty="0">
                <a:solidFill>
                  <a:srgbClr val="000000"/>
                </a:solidFill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نخواهد بود.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جراح می تواند پیشنهاد کند که با ارجاع مناسب مثلاً به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مددکار اجتماعی 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 work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در زمینه هزینه ها و سایر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امور مربوط به لنز تماسی </a:t>
            </a:r>
            <a:r>
              <a:rPr lang="fa-I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contact lens cost and management</a:t>
            </a:r>
            <a:r>
              <a:rPr lang="fa-I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به بیمار کمک کند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en-US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19201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E396A-7160-4510-9DF7-98FB1658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پیام آخر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C4D07-46F8-4D0E-84FA-948E198CE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z="3600" b="0" i="0" dirty="0">
                <a:solidFill>
                  <a:srgbClr val="000000"/>
                </a:solidFill>
                <a:effectLst/>
                <a:latin typeface="Vazir-light"/>
              </a:rPr>
              <a:t>جامعه پزشکی باید با </a:t>
            </a:r>
            <a:r>
              <a:rPr lang="fa-IR" sz="3600" b="0" i="0" dirty="0">
                <a:solidFill>
                  <a:srgbClr val="FF0000"/>
                </a:solidFill>
                <a:effectLst/>
                <a:latin typeface="Vazir-light"/>
              </a:rPr>
              <a:t>تغییر گفتمان و رویکردها </a:t>
            </a:r>
            <a:r>
              <a:rPr lang="fa-IR" sz="3600" b="0" i="0" dirty="0">
                <a:solidFill>
                  <a:srgbClr val="000000"/>
                </a:solidFill>
                <a:effectLst/>
                <a:latin typeface="Vazir-light"/>
              </a:rPr>
              <a:t>برای آشکار سازی خطاهای پزشکی و جلب اعتماد مردم به سمتی حرکت کند که شرایطی بوجود آید که دیگر </a:t>
            </a:r>
            <a:r>
              <a:rPr lang="fa-IR" sz="3600" b="0" i="0" dirty="0">
                <a:solidFill>
                  <a:srgbClr val="FF0000"/>
                </a:solidFill>
                <a:effectLst/>
                <a:latin typeface="Vazir-light"/>
              </a:rPr>
              <a:t>بیماران نگران بروز احتمالی خطاهای پنهان</a:t>
            </a:r>
            <a:r>
              <a:rPr lang="fa-IR" sz="3600" b="0" i="0" dirty="0">
                <a:solidFill>
                  <a:srgbClr val="000000"/>
                </a:solidFill>
                <a:effectLst/>
                <a:latin typeface="Vazir-light"/>
              </a:rPr>
              <a:t> در روند درمان  خود نباشند و </a:t>
            </a:r>
            <a:r>
              <a:rPr lang="fa-IR" sz="3600" b="0" i="0" dirty="0">
                <a:solidFill>
                  <a:srgbClr val="FF0000"/>
                </a:solidFill>
                <a:effectLst/>
                <a:latin typeface="Vazir-light"/>
              </a:rPr>
              <a:t>این اطمینان </a:t>
            </a:r>
            <a:r>
              <a:rPr lang="fa-IR" sz="3600" b="0" i="0" dirty="0">
                <a:solidFill>
                  <a:srgbClr val="000000"/>
                </a:solidFill>
                <a:effectLst/>
                <a:latin typeface="Vazir-light"/>
              </a:rPr>
              <a:t>در آن ها تقویت شود که اگر خطایی رخ دهد خود پزشکان صریح و شفاف مسائل را برای بیمار بازگو می کنند.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68305846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5857-3DC3-4097-9167-EB811067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4890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0000"/>
                </a:solidFill>
              </a:rPr>
              <a:t>سوال کارگاه:</a:t>
            </a:r>
            <a:br>
              <a:rPr lang="fa-IR" dirty="0">
                <a:solidFill>
                  <a:srgbClr val="FF0000"/>
                </a:solidFill>
              </a:rPr>
            </a:br>
            <a:br>
              <a:rPr lang="fa-IR" dirty="0">
                <a:solidFill>
                  <a:srgbClr val="FF0000"/>
                </a:solidFill>
              </a:rPr>
            </a:br>
            <a:r>
              <a:rPr lang="fa-IR" dirty="0">
                <a:solidFill>
                  <a:srgbClr val="FF0000"/>
                </a:solidFill>
              </a:rPr>
              <a:t>ده نکته راهبردی که در خطای پزشکی بایستی مورد توجه باشد را ذکر نمایید. </a:t>
            </a:r>
          </a:p>
        </p:txBody>
      </p:sp>
    </p:spTree>
    <p:extLst>
      <p:ext uri="{BB962C8B-B14F-4D97-AF65-F5344CB8AC3E}">
        <p14:creationId xmlns:p14="http://schemas.microsoft.com/office/powerpoint/2010/main" val="101001032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2429-608E-4CA2-A3B1-D1947F2A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0941"/>
          </a:xfrm>
        </p:spPr>
        <p:txBody>
          <a:bodyPr>
            <a:normAutofit/>
          </a:bodyPr>
          <a:lstStyle/>
          <a:p>
            <a:r>
              <a:rPr lang="fa-IR" sz="8000" dirty="0">
                <a:solidFill>
                  <a:srgbClr val="7030A0"/>
                </a:solidFill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125742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95D7-5B2E-474D-AA1C-8D7E9607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قصور و تقصیر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F962-9B8F-49D9-BB0D-2A0CEB4D4C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3200" b="1" dirty="0">
                <a:solidFill>
                  <a:srgbClr val="FF0000"/>
                </a:solidFill>
              </a:rPr>
              <a:t>قصور پزشکی </a:t>
            </a:r>
            <a:r>
              <a:rPr lang="fa-IR" sz="3200" dirty="0"/>
              <a:t>مترادف غفلت و خطایی است که از </a:t>
            </a:r>
            <a:r>
              <a:rPr lang="fa-IR" sz="3200" dirty="0">
                <a:solidFill>
                  <a:srgbClr val="FF0000"/>
                </a:solidFill>
              </a:rPr>
              <a:t>روی سهو سر زند.</a:t>
            </a:r>
          </a:p>
          <a:p>
            <a:pPr marL="0" indent="0">
              <a:buNone/>
            </a:pPr>
            <a:r>
              <a:rPr lang="fa-IR" sz="3200" b="1" dirty="0">
                <a:solidFill>
                  <a:srgbClr val="FF0000"/>
                </a:solidFill>
              </a:rPr>
              <a:t>تقصیر</a:t>
            </a:r>
            <a:r>
              <a:rPr lang="fa-IR" sz="3200" dirty="0"/>
              <a:t> به </a:t>
            </a:r>
            <a:r>
              <a:rPr lang="fa-IR" sz="3200" dirty="0">
                <a:solidFill>
                  <a:srgbClr val="FF0000"/>
                </a:solidFill>
              </a:rPr>
              <a:t>خطای عمدی </a:t>
            </a:r>
            <a:r>
              <a:rPr lang="fa-IR" sz="3200" dirty="0"/>
              <a:t>گفته میشود.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  <a:p>
            <a:pPr marL="514350" indent="-514350">
              <a:buFont typeface="+mj-lt"/>
              <a:buAutoNum type="arabicPeriod"/>
            </a:pP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fa-IR" dirty="0">
                <a:solidFill>
                  <a:srgbClr val="FF0000"/>
                </a:solidFill>
              </a:rPr>
              <a:t>قصور پزشکی </a:t>
            </a:r>
            <a:r>
              <a:rPr lang="fa-IR" dirty="0"/>
              <a:t>به چهار دسته تقسیم میشود : </a:t>
            </a:r>
          </a:p>
          <a:p>
            <a:pPr marL="3257550" lvl="6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بی‌مبالاتی: </a:t>
            </a:r>
            <a:r>
              <a:rPr lang="en-US" sz="2800" dirty="0"/>
              <a:t>omission</a:t>
            </a:r>
            <a:endParaRPr lang="fa-IR" sz="2800" dirty="0">
              <a:cs typeface="B Nazanin" panose="00000400000000000000" pitchFamily="2" charset="-78"/>
            </a:endParaRPr>
          </a:p>
          <a:p>
            <a:pPr marL="3257550" lvl="6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بی‌احتیاطی: </a:t>
            </a:r>
            <a:r>
              <a:rPr lang="en-US" sz="2800" dirty="0"/>
              <a:t>commission</a:t>
            </a:r>
            <a:endParaRPr lang="fa-IR" sz="2800" dirty="0">
              <a:cs typeface="B Nazanin" panose="00000400000000000000" pitchFamily="2" charset="-78"/>
            </a:endParaRPr>
          </a:p>
          <a:p>
            <a:pPr marL="3257550" lvl="6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 نداشتن مهارت</a:t>
            </a:r>
          </a:p>
          <a:p>
            <a:pPr marL="3257550" lvl="6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رعایت نکردن نظامات دولتی </a:t>
            </a:r>
          </a:p>
        </p:txBody>
      </p:sp>
    </p:spTree>
    <p:extLst>
      <p:ext uri="{BB962C8B-B14F-4D97-AF65-F5344CB8AC3E}">
        <p14:creationId xmlns:p14="http://schemas.microsoft.com/office/powerpoint/2010/main" val="3095816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27757"/>
            <a:ext cx="10515600" cy="3249205"/>
          </a:xfrm>
        </p:spPr>
        <p:txBody>
          <a:bodyPr/>
          <a:lstStyle/>
          <a:p>
            <a:r>
              <a:rPr lang="fa-IR" dirty="0"/>
              <a:t>بر اساس آمار موجود خطاهای دارویی شایع ترین نوع خطاهای پزشکی در </a:t>
            </a:r>
            <a:r>
              <a:rPr lang="fa-IR" dirty="0">
                <a:solidFill>
                  <a:srgbClr val="FF0000"/>
                </a:solidFill>
              </a:rPr>
              <a:t>ایران</a:t>
            </a:r>
            <a:r>
              <a:rPr lang="fa-IR" dirty="0"/>
              <a:t> محسوب می شوند</a:t>
            </a:r>
            <a:r>
              <a:rPr lang="fa-IR" sz="2400" dirty="0"/>
              <a:t>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9898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DA8-D65F-4932-8077-2BC8CB94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انواع خطا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85F5C-FFBB-4D23-9F59-93AA198A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08975"/>
            <a:ext cx="10515600" cy="35679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/>
              <a:t>براساس </a:t>
            </a:r>
            <a:r>
              <a:rPr lang="fa-IR" dirty="0">
                <a:solidFill>
                  <a:srgbClr val="FF0000"/>
                </a:solidFill>
              </a:rPr>
              <a:t>نوع مراقبت </a:t>
            </a:r>
            <a:r>
              <a:rPr lang="fa-IR" dirty="0"/>
              <a:t>سلامت ارائه شده ( داروئی ،جراحی ، تصویربرداری و......... 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براساس </a:t>
            </a:r>
            <a:r>
              <a:rPr lang="fa-IR" dirty="0">
                <a:solidFill>
                  <a:srgbClr val="FF0000"/>
                </a:solidFill>
              </a:rPr>
              <a:t>شدت جراحت </a:t>
            </a:r>
            <a:r>
              <a:rPr lang="fa-IR" dirty="0"/>
              <a:t>( خفیف ، جدی، مرگ ، ... 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براساس </a:t>
            </a:r>
            <a:r>
              <a:rPr lang="fa-IR" dirty="0">
                <a:solidFill>
                  <a:srgbClr val="FF0000"/>
                </a:solidFill>
              </a:rPr>
              <a:t>تعاریف</a:t>
            </a:r>
            <a:r>
              <a:rPr lang="fa-IR" dirty="0"/>
              <a:t> حقوقی و قانونی ( قصور و بی دقتی، درمان های غلط ،...)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براساس </a:t>
            </a:r>
            <a:r>
              <a:rPr lang="fa-IR" dirty="0">
                <a:solidFill>
                  <a:srgbClr val="FF0000"/>
                </a:solidFill>
              </a:rPr>
              <a:t>محل وقوع </a:t>
            </a:r>
            <a:r>
              <a:rPr lang="fa-IR" dirty="0"/>
              <a:t>خطا ( بیمارستان ، اورژانس ، </a:t>
            </a:r>
            <a:r>
              <a:rPr lang="en-US" dirty="0"/>
              <a:t>ICU... ،</a:t>
            </a:r>
            <a:r>
              <a:rPr lang="fa-IR" dirty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براساس </a:t>
            </a:r>
            <a:r>
              <a:rPr lang="fa-IR" dirty="0">
                <a:solidFill>
                  <a:srgbClr val="FF0000"/>
                </a:solidFill>
              </a:rPr>
              <a:t>اشخاص درگیر </a:t>
            </a:r>
            <a:r>
              <a:rPr lang="fa-IR" dirty="0"/>
              <a:t>( پزشک ، پرستار ، داروساز ، بیمار،... )</a:t>
            </a:r>
          </a:p>
        </p:txBody>
      </p:sp>
    </p:spTree>
    <p:extLst>
      <p:ext uri="{BB962C8B-B14F-4D97-AF65-F5344CB8AC3E}">
        <p14:creationId xmlns:p14="http://schemas.microsoft.com/office/powerpoint/2010/main" val="378033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DA8-D65F-4932-8077-2BC8CB94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انواع خطا بر حسب نظام سلامت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85F5C-FFBB-4D23-9F59-93AA198A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1079"/>
            <a:ext cx="10515600" cy="42558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/>
              <a:t>خطاهای تشخیص: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خطاهای درمان: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خطاهای پیشگیری: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سایر موارد (نقص در ارتباطات- نقصان تجهیزات و وسایل- سایر نقایض در نظام)</a:t>
            </a:r>
          </a:p>
        </p:txBody>
      </p:sp>
    </p:spTree>
    <p:extLst>
      <p:ext uri="{BB962C8B-B14F-4D97-AF65-F5344CB8AC3E}">
        <p14:creationId xmlns:p14="http://schemas.microsoft.com/office/powerpoint/2010/main" val="183670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DA8-D65F-4932-8077-2BC8CB94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انواع خطا بر حسب سیستم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85F5C-FFBB-4D23-9F59-93AA198A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5971"/>
            <a:ext cx="10515600" cy="42223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3200" dirty="0"/>
              <a:t>خطاهای عمده (وقایع ناگوار مهم): اجبار در گزارش اجباری است.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dirty="0"/>
              <a:t>وقایع بدون عارضه: گزارش غیر اجباری است.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dirty="0"/>
              <a:t>موارد نزدیک به خطا (لغزش ها). </a:t>
            </a:r>
          </a:p>
        </p:txBody>
      </p:sp>
    </p:spTree>
    <p:extLst>
      <p:ext uri="{BB962C8B-B14F-4D97-AF65-F5344CB8AC3E}">
        <p14:creationId xmlns:p14="http://schemas.microsoft.com/office/powerpoint/2010/main" val="4055150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DA8-D65F-4932-8077-2BC8CB94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تحلیل خطاهای پزشکی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85F5C-FFBB-4D23-9F59-93AA198A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1079"/>
            <a:ext cx="10515600" cy="42558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/>
              <a:t>دیدگاه سنتی یا رویکرد فردی به خطا </a:t>
            </a:r>
            <a:r>
              <a:rPr lang="en-US" dirty="0"/>
              <a:t> (Approach Person)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دیدگاه جامع نگر یا رویکرد سیستمی به خطا </a:t>
            </a:r>
            <a:r>
              <a:rPr lang="en-US" dirty="0"/>
              <a:t>(Approach System)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30292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49E4-3CD5-4DBC-B1B0-EA120FFA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مدل پنیر سوئیسی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34AEC-69E4-42B3-94A5-C0A400925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1731" y="1834611"/>
            <a:ext cx="5181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2400" dirty="0"/>
              <a:t>جراح برای اولین بار بیمار را دراتاق عمل ملاقات می کند 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400" dirty="0"/>
              <a:t>عجله تکنسین رادیولوژی ممکن است باعث علامت گذاری اشتباه فیلم رادیولوژی شود 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400" dirty="0"/>
              <a:t>آویزان کردن اشتباه و برعکس فیلم رادیولوژی و عدم توجه جراح (عجله) </a:t>
            </a:r>
            <a:r>
              <a:rPr lang="en-US" sz="2400" dirty="0"/>
              <a:t>Backward it Hang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400" dirty="0"/>
              <a:t>علامت نزدن محل عمل جراحی از قبل(خصوصاً دربیمارغیرهوشیار )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400" dirty="0"/>
              <a:t>علامت گذاری اشتباه محل جراحی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9E5BCA-AD81-4874-B635-5DF491F696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12" t="28257" r="32087" b="38960"/>
          <a:stretch/>
        </p:blipFill>
        <p:spPr>
          <a:xfrm>
            <a:off x="818669" y="1834612"/>
            <a:ext cx="5199842" cy="4062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2162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3600" b="1" dirty="0">
                <a:solidFill>
                  <a:srgbClr val="FF0000"/>
                </a:solidFill>
              </a:rPr>
              <a:t>نه تنها هر انسانی </a:t>
            </a:r>
            <a:r>
              <a:rPr lang="fa-IR" sz="3600" dirty="0"/>
              <a:t>ممکن است مرتکب خطا و اشتباه شود؛ </a:t>
            </a:r>
            <a:r>
              <a:rPr lang="fa-IR" sz="3600" dirty="0">
                <a:solidFill>
                  <a:srgbClr val="FF0000"/>
                </a:solidFill>
              </a:rPr>
              <a:t>بلکه هریک ازکارکنان تیم های مراقبت های بهداشتی و درمانی</a:t>
            </a:r>
            <a:r>
              <a:rPr lang="fa-IR" sz="3600" dirty="0"/>
              <a:t> </a:t>
            </a:r>
            <a:r>
              <a:rPr lang="fa-IR" sz="3600" b="1" dirty="0">
                <a:solidFill>
                  <a:srgbClr val="FF0000"/>
                </a:solidFill>
              </a:rPr>
              <a:t>بدون</a:t>
            </a:r>
            <a:r>
              <a:rPr lang="fa-IR" sz="3600" dirty="0"/>
              <a:t> در نظر گرفتن میزان </a:t>
            </a:r>
            <a:r>
              <a:rPr lang="fa-IR" sz="3600" dirty="0">
                <a:solidFill>
                  <a:srgbClr val="FF0000"/>
                </a:solidFill>
              </a:rPr>
              <a:t>مهارت، تعهد و دقت </a:t>
            </a:r>
            <a:r>
              <a:rPr lang="fa-IR" sz="3600" dirty="0"/>
              <a:t>آنها در انجام وظایف حرفه ای ممکن است دچار اشتباه شوند.</a:t>
            </a:r>
            <a:endParaRPr lang="fa-IR" sz="3600" b="0" i="0" dirty="0">
              <a:solidFill>
                <a:srgbClr val="000000"/>
              </a:solidFill>
              <a:effectLst/>
              <a:latin typeface="b nazanin" panose="00000400000000000000" pitchFamily="2" charset="-78"/>
              <a:cs typeface="b nazanin" panose="00000400000000000000" pitchFamily="2" charset="-78"/>
            </a:endParaRPr>
          </a:p>
          <a:p>
            <a:endParaRPr lang="fa-IR" dirty="0"/>
          </a:p>
          <a:p>
            <a:r>
              <a:rPr lang="fa-IR" dirty="0"/>
              <a:t>مراقبت پزشکی در هیچ جای دنیا سالم و بی خطر نیست و وقوع خطاهای پزشکی امری </a:t>
            </a:r>
            <a:r>
              <a:rPr lang="fa-IR" dirty="0">
                <a:solidFill>
                  <a:srgbClr val="FF0000"/>
                </a:solidFill>
              </a:rPr>
              <a:t>اجتناب ناپذیر و شایع </a:t>
            </a:r>
            <a:r>
              <a:rPr lang="fa-IR" dirty="0"/>
              <a:t>در نظام سلامت می باشد.</a:t>
            </a:r>
          </a:p>
        </p:txBody>
      </p:sp>
    </p:spTree>
    <p:extLst>
      <p:ext uri="{BB962C8B-B14F-4D97-AF65-F5344CB8AC3E}">
        <p14:creationId xmlns:p14="http://schemas.microsoft.com/office/powerpoint/2010/main" val="1817488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2749"/>
            <a:ext cx="10515600" cy="4004214"/>
          </a:xfrm>
        </p:spPr>
        <p:txBody>
          <a:bodyPr>
            <a:normAutofit/>
          </a:bodyPr>
          <a:lstStyle/>
          <a:p>
            <a:r>
              <a:rPr lang="fa-IR" dirty="0"/>
              <a:t>خطا در عرضه ارایه خدمات سلامت، پدیده ای </a:t>
            </a:r>
            <a:r>
              <a:rPr lang="fa-IR" dirty="0">
                <a:solidFill>
                  <a:srgbClr val="FF0000"/>
                </a:solidFill>
              </a:rPr>
              <a:t>آسیب رسان </a:t>
            </a:r>
            <a:r>
              <a:rPr lang="fa-IR" dirty="0"/>
              <a:t>و در</a:t>
            </a:r>
            <a:r>
              <a:rPr lang="fa-IR" b="1" dirty="0">
                <a:solidFill>
                  <a:srgbClr val="FF0000"/>
                </a:solidFill>
              </a:rPr>
              <a:t> بعضی </a:t>
            </a:r>
            <a:r>
              <a:rPr lang="fa-IR" dirty="0"/>
              <a:t>موارد </a:t>
            </a:r>
            <a:r>
              <a:rPr lang="fa-IR" dirty="0">
                <a:solidFill>
                  <a:srgbClr val="FF0000"/>
                </a:solidFill>
              </a:rPr>
              <a:t>غیرقابل جبران </a:t>
            </a:r>
            <a:r>
              <a:rPr lang="fa-IR" dirty="0"/>
              <a:t>است. </a:t>
            </a:r>
          </a:p>
          <a:p>
            <a:r>
              <a:rPr lang="fa-IR" dirty="0"/>
              <a:t>خطاهای پزشکی </a:t>
            </a:r>
            <a:r>
              <a:rPr lang="fa-IR" dirty="0">
                <a:solidFill>
                  <a:srgbClr val="FF0000"/>
                </a:solidFill>
              </a:rPr>
              <a:t>تهدیدی برای رفاه و سلامتی </a:t>
            </a:r>
            <a:r>
              <a:rPr lang="fa-IR" dirty="0"/>
              <a:t>بیمار بوده و نبایستی اتفاق بیافتد. </a:t>
            </a:r>
          </a:p>
          <a:p>
            <a:r>
              <a:rPr lang="fa-IR" dirty="0"/>
              <a:t>این واقعه </a:t>
            </a:r>
            <a:r>
              <a:rPr lang="fa-IR" dirty="0">
                <a:solidFill>
                  <a:srgbClr val="FF0000"/>
                </a:solidFill>
              </a:rPr>
              <a:t>نباید دوباره تکرار شود</a:t>
            </a:r>
            <a:r>
              <a:rPr lang="fa-IR" dirty="0"/>
              <a:t>. </a:t>
            </a:r>
          </a:p>
          <a:p>
            <a:r>
              <a:rPr lang="fa-IR" dirty="0"/>
              <a:t>بیشتر خطاهای پزشکی </a:t>
            </a:r>
            <a:r>
              <a:rPr lang="fa-IR" dirty="0">
                <a:solidFill>
                  <a:srgbClr val="FF0000"/>
                </a:solidFill>
              </a:rPr>
              <a:t>صدمات کمی </a:t>
            </a:r>
            <a:r>
              <a:rPr lang="fa-IR" dirty="0"/>
              <a:t>به انسان می زنند، ولی بعضی از آنها منجر به زیان های جبران ناپذیر و عواقب سنگینی می شوند.</a:t>
            </a:r>
          </a:p>
        </p:txBody>
      </p:sp>
    </p:spTree>
    <p:extLst>
      <p:ext uri="{BB962C8B-B14F-4D97-AF65-F5344CB8AC3E}">
        <p14:creationId xmlns:p14="http://schemas.microsoft.com/office/powerpoint/2010/main" val="139097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9607-71FC-4DC3-B526-466B5565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اهداف این کارگاه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1D0AF-A72D-4E1F-B42E-495ED7D9A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9861"/>
            <a:ext cx="10515600" cy="39371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kern="1400" dirty="0">
                <a:solidFill>
                  <a:srgbClr val="7030A0"/>
                </a:solidFill>
                <a:latin typeface="Calibri Light" panose="020F0302020204030204"/>
                <a:ea typeface="+mj-ea"/>
                <a:cs typeface="B Titr" panose="00000700000000000000" pitchFamily="2" charset="-78"/>
              </a:rPr>
              <a:t>آشنایی با موضوع خطای پزشکی</a:t>
            </a:r>
          </a:p>
          <a:p>
            <a:pPr marL="514350" indent="-514350">
              <a:buFont typeface="+mj-lt"/>
              <a:buAutoNum type="arabicPeriod"/>
            </a:pPr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تاکید بر رویکردی که  باید در آشکارسازی خطای پزشکی داشته باشیم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51593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تحقیقات نشان داده است که افراد با </a:t>
            </a:r>
            <a:r>
              <a:rPr lang="fa-IR" b="1" dirty="0">
                <a:solidFill>
                  <a:srgbClr val="FF0000"/>
                </a:solidFill>
              </a:rPr>
              <a:t>انگیزه، با سواد و دلسوز </a:t>
            </a:r>
            <a:r>
              <a:rPr lang="fa-IR" dirty="0"/>
              <a:t>نیز مرتکب خطا میشوند .</a:t>
            </a:r>
          </a:p>
          <a:p>
            <a:endParaRPr lang="fa-IR" dirty="0"/>
          </a:p>
          <a:p>
            <a:r>
              <a:rPr lang="fa-IR" dirty="0"/>
              <a:t>اغلب خطاها به علت </a:t>
            </a:r>
            <a:r>
              <a:rPr lang="fa-IR" dirty="0">
                <a:solidFill>
                  <a:srgbClr val="FF0000"/>
                </a:solidFill>
              </a:rPr>
              <a:t>نقص سیستم ساختاری </a:t>
            </a:r>
            <a:r>
              <a:rPr lang="fa-IR" dirty="0"/>
              <a:t>رخ میدهد.</a:t>
            </a:r>
          </a:p>
          <a:p>
            <a:pPr marL="0" indent="0">
              <a:buNone/>
            </a:pPr>
            <a:r>
              <a:rPr lang="fa-IR" b="1" dirty="0">
                <a:solidFill>
                  <a:srgbClr val="FF0000"/>
                </a:solidFill>
              </a:rPr>
              <a:t>مثال</a:t>
            </a:r>
            <a:r>
              <a:rPr lang="fa-IR" dirty="0"/>
              <a:t> برای اینکه یک عمل جراحی اشتباه انجام شود افراد بسیاری باید مرتکب خطا شوند تا اینکه یک حادثه اتفاق بیفتد و این بسیار ناگوار است که پزشک جراح تنها مقصر این عمل اشتباه شناخته شود.</a:t>
            </a:r>
          </a:p>
        </p:txBody>
      </p:sp>
    </p:spTree>
    <p:extLst>
      <p:ext uri="{BB962C8B-B14F-4D97-AF65-F5344CB8AC3E}">
        <p14:creationId xmlns:p14="http://schemas.microsoft.com/office/powerpoint/2010/main" val="1529109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>
                <a:solidFill>
                  <a:srgbClr val="FF0000"/>
                </a:solidFill>
              </a:rPr>
              <a:t>روشهای اصلی </a:t>
            </a:r>
            <a:r>
              <a:rPr lang="fa-IR" b="1" dirty="0">
                <a:solidFill>
                  <a:srgbClr val="FF0000"/>
                </a:solidFill>
              </a:rPr>
              <a:t>افزایش ایمنی بیمار:</a:t>
            </a:r>
          </a:p>
          <a:p>
            <a:pPr marL="3714750" lvl="7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استفاده از سیستم 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گزارش دهی</a:t>
            </a:r>
          </a:p>
          <a:p>
            <a:pPr marL="3714750" lvl="7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فراهم کردن امکانات برای 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آنالیز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</a:p>
          <a:p>
            <a:pPr marL="3714750" lvl="7" indent="-514350">
              <a:buFont typeface="+mj-lt"/>
              <a:buAutoNum type="arabicPeriod"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پیشگیری</a:t>
            </a:r>
            <a:r>
              <a:rPr lang="fa-IR" sz="2800" dirty="0">
                <a:cs typeface="B Nazanin" panose="00000400000000000000" pitchFamily="2" charset="-78"/>
              </a:rPr>
              <a:t> از بروز خطا</a:t>
            </a:r>
            <a:endParaRPr lang="fa-IR" dirty="0"/>
          </a:p>
          <a:p>
            <a:endParaRPr lang="fa-IR" dirty="0"/>
          </a:p>
          <a:p>
            <a:r>
              <a:rPr lang="fa-IR" b="1" dirty="0">
                <a:solidFill>
                  <a:srgbClr val="FF0000"/>
                </a:solidFill>
              </a:rPr>
              <a:t>وظیفه اخلاقی </a:t>
            </a:r>
            <a:r>
              <a:rPr lang="fa-IR" dirty="0"/>
              <a:t>تمام کارکنان سیستم بهداشتی و درمانی ایجاب می کند که خطاها را برای ارتقای ایمنی بیمار </a:t>
            </a:r>
            <a:r>
              <a:rPr lang="fa-IR" dirty="0">
                <a:solidFill>
                  <a:srgbClr val="FF0000"/>
                </a:solidFill>
              </a:rPr>
              <a:t>گزارش کنند</a:t>
            </a:r>
            <a:r>
              <a:rPr lang="fa-I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3986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z="3200" dirty="0"/>
              <a:t>طبق بند 21 و 4 قانون اخلاق پزشکی انجمن پزشکی امریکا بیش از 20 سال است که این انجمن متعهد شده، تا: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dirty="0"/>
              <a:t> تمام بیماران را از </a:t>
            </a:r>
            <a:r>
              <a:rPr lang="fa-IR" sz="3200" dirty="0">
                <a:solidFill>
                  <a:srgbClr val="FF0000"/>
                </a:solidFill>
              </a:rPr>
              <a:t>تصمیمات اشتباهی </a:t>
            </a:r>
            <a:r>
              <a:rPr lang="fa-IR" sz="3200" dirty="0"/>
              <a:t>که وضعیت سلامت آنها را به خطر میاندازد، </a:t>
            </a:r>
            <a:r>
              <a:rPr lang="fa-IR" sz="3200" dirty="0">
                <a:solidFill>
                  <a:srgbClr val="FF0000"/>
                </a:solidFill>
              </a:rPr>
              <a:t>محافظت نماید</a:t>
            </a:r>
            <a:r>
              <a:rPr lang="fa-IR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3200" dirty="0"/>
              <a:t>در صورت بروز خطا آنها را </a:t>
            </a:r>
            <a:r>
              <a:rPr lang="fa-IR" sz="3200" b="1" dirty="0">
                <a:solidFill>
                  <a:srgbClr val="FF0000"/>
                </a:solidFill>
              </a:rPr>
              <a:t>آگاه سازد.</a:t>
            </a:r>
          </a:p>
        </p:txBody>
      </p:sp>
    </p:spTree>
    <p:extLst>
      <p:ext uri="{BB962C8B-B14F-4D97-AF65-F5344CB8AC3E}">
        <p14:creationId xmlns:p14="http://schemas.microsoft.com/office/powerpoint/2010/main" val="1364972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در ایران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سالانه 30 هزار شکایت پزشکی هست.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/>
              <a:t>50درصد تبرئه می شوند.</a:t>
            </a:r>
          </a:p>
        </p:txBody>
      </p:sp>
    </p:spTree>
    <p:extLst>
      <p:ext uri="{BB962C8B-B14F-4D97-AF65-F5344CB8AC3E}">
        <p14:creationId xmlns:p14="http://schemas.microsoft.com/office/powerpoint/2010/main" val="2628668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i="0" dirty="0">
                <a:solidFill>
                  <a:srgbClr val="FF0000"/>
                </a:solidFill>
                <a:effectLst/>
                <a:latin typeface="Vazir-light"/>
              </a:rPr>
              <a:t>اصولاً:</a:t>
            </a:r>
          </a:p>
          <a:p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خطای پزشکی امری </a:t>
            </a:r>
            <a:r>
              <a:rPr lang="fa-IR" b="0" i="0" dirty="0">
                <a:solidFill>
                  <a:srgbClr val="FF0000"/>
                </a:solidFill>
                <a:effectLst/>
                <a:latin typeface="Vazir-light"/>
              </a:rPr>
              <a:t>اجتناب‌ناپذیر</a:t>
            </a:r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 است و رخ دادن آن به معنای </a:t>
            </a:r>
            <a:r>
              <a:rPr lang="fa-IR" b="0" i="0" dirty="0">
                <a:solidFill>
                  <a:srgbClr val="FF0000"/>
                </a:solidFill>
                <a:effectLst/>
                <a:latin typeface="Vazir-light"/>
              </a:rPr>
              <a:t>مجرم بودن پزشک نیست</a:t>
            </a:r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.</a:t>
            </a:r>
          </a:p>
          <a:p>
            <a:endParaRPr lang="fa-IR" dirty="0">
              <a:solidFill>
                <a:srgbClr val="000000"/>
              </a:solidFill>
              <a:latin typeface="Vazir-light"/>
            </a:endParaRPr>
          </a:p>
          <a:p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صحبت از خطاهای پزشکی با بیمار سبب </a:t>
            </a:r>
            <a:r>
              <a:rPr lang="fa-IR" b="0" i="0" dirty="0">
                <a:solidFill>
                  <a:srgbClr val="FF0000"/>
                </a:solidFill>
                <a:effectLst/>
                <a:latin typeface="Vazir-light"/>
              </a:rPr>
              <a:t>افزایش اعتماد </a:t>
            </a:r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می شود، </a:t>
            </a:r>
          </a:p>
          <a:p>
            <a:endParaRPr lang="fa-IR" dirty="0">
              <a:solidFill>
                <a:srgbClr val="000000"/>
              </a:solidFill>
              <a:latin typeface="Vazir-light"/>
            </a:endParaRPr>
          </a:p>
          <a:p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بیان خطا نه تنها موجب افزایش اعتماد بیمار نسبت به پزشک معالج خودمی شود بلکه ممکن است از طرح </a:t>
            </a:r>
            <a:r>
              <a:rPr lang="fa-IR" b="0" i="0" dirty="0">
                <a:solidFill>
                  <a:srgbClr val="FF0000"/>
                </a:solidFill>
                <a:effectLst/>
                <a:latin typeface="Vazir-light"/>
              </a:rPr>
              <a:t>شکایت نیز جلوگیری کند</a:t>
            </a:r>
            <a:r>
              <a:rPr lang="fa-IR" b="0" i="0" dirty="0">
                <a:solidFill>
                  <a:srgbClr val="000000"/>
                </a:solidFill>
                <a:effectLst/>
                <a:latin typeface="Vazir-light"/>
              </a:rPr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687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z="4400" b="0" i="0" dirty="0">
                <a:solidFill>
                  <a:srgbClr val="000000"/>
                </a:solidFill>
                <a:effectLst/>
                <a:latin typeface="Vazir-light"/>
              </a:rPr>
              <a:t>در صورتی که خطایی رخ دهد باید با حفظ جوانب اخلاقی و اصول حرفه ای </a:t>
            </a:r>
            <a:r>
              <a:rPr lang="fa-IR" sz="4400" b="0" i="0" dirty="0">
                <a:solidFill>
                  <a:srgbClr val="FF0000"/>
                </a:solidFill>
                <a:effectLst/>
                <a:latin typeface="Vazir-light"/>
              </a:rPr>
              <a:t>اصل را بر آشکارسازی خطا بگذاریم </a:t>
            </a:r>
            <a:r>
              <a:rPr lang="fa-IR" sz="4400" b="0" i="0" dirty="0">
                <a:solidFill>
                  <a:srgbClr val="000000"/>
                </a:solidFill>
                <a:effectLst/>
                <a:latin typeface="Vazir-light"/>
              </a:rPr>
              <a:t>و شفاف سازی لازم را انجام دهیم.</a:t>
            </a:r>
            <a:endParaRPr lang="fa-IR" sz="4400" dirty="0"/>
          </a:p>
        </p:txBody>
      </p:sp>
    </p:spTree>
    <p:extLst>
      <p:ext uri="{BB962C8B-B14F-4D97-AF65-F5344CB8AC3E}">
        <p14:creationId xmlns:p14="http://schemas.microsoft.com/office/powerpoint/2010/main" val="3434843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اثبات قصور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fa-IR" dirty="0">
                <a:solidFill>
                  <a:srgbClr val="000000"/>
                </a:solidFill>
              </a:rPr>
              <a:t>برای‌اثبات‌</a:t>
            </a:r>
            <a:r>
              <a:rPr lang="fa-IR" dirty="0">
                <a:solidFill>
                  <a:srgbClr val="FF0000"/>
                </a:solidFill>
              </a:rPr>
              <a:t>قصور‌پزشک</a:t>
            </a:r>
            <a:r>
              <a:rPr lang="fa-IR" dirty="0">
                <a:solidFill>
                  <a:srgbClr val="000000"/>
                </a:solidFill>
              </a:rPr>
              <a:t>‌نسبت‌به ‌بیمار ‌باید ‌چهار ‌امر محقق شود:</a:t>
            </a:r>
          </a:p>
          <a:p>
            <a:pPr algn="r"/>
            <a:endParaRPr lang="fa-IR" dirty="0">
              <a:solidFill>
                <a:srgbClr val="000000"/>
              </a:solidFill>
            </a:endParaRPr>
          </a:p>
          <a:p>
            <a:pPr marL="1428750" lvl="2" indent="-514350" algn="r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solidFill>
                  <a:srgbClr val="FF0000"/>
                </a:solidFill>
              </a:rPr>
              <a:t>مسئول‌</a:t>
            </a:r>
            <a:r>
              <a:rPr lang="fa-IR" sz="2800" dirty="0">
                <a:solidFill>
                  <a:srgbClr val="000000"/>
                </a:solidFill>
              </a:rPr>
              <a:t> بودن ‌پزشک ‌در ‌قبال ‌بیمار: </a:t>
            </a:r>
            <a:r>
              <a:rPr lang="en-US" sz="2800" dirty="0">
                <a:solidFill>
                  <a:srgbClr val="000000"/>
                </a:solidFill>
              </a:rPr>
              <a:t>Duty</a:t>
            </a:r>
          </a:p>
          <a:p>
            <a:pPr marL="1428750" lvl="2" indent="-514350" algn="r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‌</a:t>
            </a:r>
            <a:r>
              <a:rPr lang="fa-IR" sz="2800" dirty="0">
                <a:solidFill>
                  <a:srgbClr val="FF0000"/>
                </a:solidFill>
              </a:rPr>
              <a:t>عدم</a:t>
            </a:r>
            <a:r>
              <a:rPr lang="fa-IR" sz="2800" dirty="0">
                <a:solidFill>
                  <a:srgbClr val="000000"/>
                </a:solidFill>
              </a:rPr>
              <a:t> ‌انجام‌ وظیفه: ‌</a:t>
            </a:r>
            <a:r>
              <a:rPr lang="en-US" sz="2800" dirty="0">
                <a:solidFill>
                  <a:srgbClr val="000000"/>
                </a:solidFill>
              </a:rPr>
              <a:t>Breach of the Duty</a:t>
            </a:r>
          </a:p>
          <a:p>
            <a:pPr marL="1428750" lvl="2" indent="-514350" algn="r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solidFill>
                  <a:srgbClr val="000000"/>
                </a:solidFill>
              </a:rPr>
              <a:t>وجود‌ یک </a:t>
            </a:r>
            <a:r>
              <a:rPr lang="fa-IR" sz="2800" dirty="0">
                <a:solidFill>
                  <a:srgbClr val="FF0000"/>
                </a:solidFill>
              </a:rPr>
              <a:t>‌آسیب</a:t>
            </a:r>
            <a:r>
              <a:rPr lang="fa-IR" sz="2800" dirty="0">
                <a:solidFill>
                  <a:srgbClr val="000000"/>
                </a:solidFill>
              </a:rPr>
              <a:t> ‌در ‌بیمار:</a:t>
            </a:r>
            <a:r>
              <a:rPr lang="en-US" sz="2800" dirty="0">
                <a:solidFill>
                  <a:srgbClr val="000000"/>
                </a:solidFill>
              </a:rPr>
              <a:t>Injury </a:t>
            </a:r>
          </a:p>
          <a:p>
            <a:pPr marL="1428750" lvl="2" indent="-514350" algn="r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‌</a:t>
            </a:r>
            <a:r>
              <a:rPr lang="fa-IR" sz="2800" dirty="0">
                <a:solidFill>
                  <a:srgbClr val="FF0000"/>
                </a:solidFill>
              </a:rPr>
              <a:t>‌ارتباط</a:t>
            </a:r>
            <a:r>
              <a:rPr lang="fa-IR" sz="2800" dirty="0">
                <a:solidFill>
                  <a:srgbClr val="000000"/>
                </a:solidFill>
              </a:rPr>
              <a:t> ‌بین ‌آسیب‌ وارده‌ ‌با عملکرد ‌پزشک‌:</a:t>
            </a:r>
            <a:r>
              <a:rPr lang="en-US" sz="2800" dirty="0">
                <a:solidFill>
                  <a:srgbClr val="000000"/>
                </a:solidFill>
              </a:rPr>
              <a:t>Causation </a:t>
            </a:r>
            <a:br>
              <a:rPr lang="en-US" dirty="0"/>
            </a:br>
            <a:br>
              <a:rPr lang="fa-IR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19093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شرط عدم قصور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شرایط ‌عدم‌ قصور </a:t>
            </a:r>
            <a:r>
              <a:rPr lang="fa-IR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‌در ‌امور ‌پزشکی ‌عبارتند‌:</a:t>
            </a:r>
          </a:p>
          <a:p>
            <a:pPr algn="r"/>
            <a:endParaRPr lang="fa-IR" b="0" i="0" dirty="0">
              <a:solidFill>
                <a:srgbClr val="000000"/>
              </a:solidFill>
              <a:effectLst/>
              <a:latin typeface="B Nazanin" panose="00000400000000000000" pitchFamily="2" charset="-78"/>
              <a:cs typeface="B Nazanin" panose="00000400000000000000" pitchFamily="2" charset="-78"/>
            </a:endParaRPr>
          </a:p>
          <a:p>
            <a:pPr marL="342900" indent="-342900" algn="r">
              <a:buFont typeface="+mj-lt"/>
              <a:buAutoNum type="arabicPeriod"/>
            </a:pPr>
            <a:r>
              <a:rPr lang="fa-IR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قصد ‌درمان‌ داشت ‌باشد‌(عدم‌سوء‌نیت)</a:t>
            </a:r>
          </a:p>
          <a:p>
            <a:pPr marL="342900" indent="-342900" algn="r">
              <a:buFont typeface="+mj-lt"/>
              <a:buAutoNum type="arabicPeriod"/>
            </a:pPr>
            <a:r>
              <a:rPr lang="fa-IR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‌اقدامات‌ اخلاقی‌ ‌مشروع ‌باشد</a:t>
            </a:r>
          </a:p>
          <a:p>
            <a:pPr marL="342900" indent="-342900" algn="r">
              <a:buFont typeface="+mj-lt"/>
              <a:buAutoNum type="arabicPeriod"/>
            </a:pPr>
            <a:r>
              <a:rPr lang="fa-IR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‌موازین ‌علمی ‌پزشکی ‌در ‌انجام ‌اقدامات ‌رعایت ‌شده‌ باشد</a:t>
            </a:r>
          </a:p>
          <a:p>
            <a:pPr marL="342900" indent="-342900" algn="r">
              <a:buFont typeface="+mj-lt"/>
              <a:buAutoNum type="arabicPeriod"/>
            </a:pPr>
            <a:r>
              <a:rPr lang="fa-IR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برائت‌نامه گرفته ‌باشد.</a:t>
            </a:r>
            <a:r>
              <a:rPr lang="fa-IR" sz="4000" dirty="0"/>
              <a:t> </a:t>
            </a:r>
            <a:br>
              <a:rPr lang="fa-IR" dirty="0"/>
            </a:br>
            <a:br>
              <a:rPr lang="en-US" dirty="0"/>
            </a:br>
            <a:br>
              <a:rPr lang="fa-IR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22696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اصول طبابت صحیح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sz="32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اقدامات‌ پزشکی ‌باید ‌مبتنی بر موازین زیر باشد:</a:t>
            </a:r>
          </a:p>
          <a:p>
            <a:pPr marL="514350" indent="-514350" algn="r">
              <a:buFont typeface="+mj-lt"/>
              <a:buAutoNum type="arabicPeriod"/>
            </a:pPr>
            <a:r>
              <a:rPr lang="fa-IR" sz="3200" dirty="0">
                <a:solidFill>
                  <a:srgbClr val="FF0000"/>
                </a:solidFill>
                <a:latin typeface="B Nazanin" panose="00000400000000000000" pitchFamily="2" charset="-78"/>
              </a:rPr>
              <a:t>علمی</a:t>
            </a:r>
          </a:p>
          <a:p>
            <a:pPr marL="514350" indent="-514350" algn="r">
              <a:buFont typeface="+mj-lt"/>
              <a:buAutoNum type="arabicPeriod"/>
            </a:pPr>
            <a:r>
              <a:rPr lang="fa-IR" sz="32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قانونی</a:t>
            </a:r>
          </a:p>
          <a:p>
            <a:pPr marL="514350" indent="-514350" algn="r">
              <a:buFont typeface="+mj-lt"/>
              <a:buAutoNum type="arabicPeriod"/>
            </a:pPr>
            <a:r>
              <a:rPr lang="fa-IR" sz="3200" dirty="0">
                <a:solidFill>
                  <a:srgbClr val="FF0000"/>
                </a:solidFill>
                <a:latin typeface="B Nazanin" panose="00000400000000000000" pitchFamily="2" charset="-78"/>
              </a:rPr>
              <a:t>اخلاقی</a:t>
            </a:r>
            <a:br>
              <a:rPr lang="fa-IR" sz="4400" dirty="0"/>
            </a:br>
            <a:endParaRPr lang="fa-IR" sz="4400" dirty="0"/>
          </a:p>
          <a:p>
            <a:pPr algn="r"/>
            <a:r>
              <a:rPr lang="fa-IR" dirty="0"/>
              <a:t>برائت نامه سلب مسولیت نمی کند</a:t>
            </a:r>
            <a:br>
              <a:rPr lang="fa-IR" dirty="0"/>
            </a:br>
            <a:br>
              <a:rPr lang="en-US" dirty="0"/>
            </a:br>
            <a:br>
              <a:rPr lang="fa-IR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93318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مراحل وقوع شکایت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sz="36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در‌هر‌یک‌از‌مراحل چهارگانه:</a:t>
            </a:r>
          </a:p>
          <a:p>
            <a:pPr marL="742950" indent="-742950" algn="r">
              <a:buFont typeface="+mj-lt"/>
              <a:buAutoNum type="arabicPeriod"/>
            </a:pPr>
            <a:r>
              <a:rPr lang="fa-IR" sz="36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‌پذیرش</a:t>
            </a:r>
            <a:endParaRPr lang="fa-IR" sz="3600" dirty="0">
              <a:solidFill>
                <a:srgbClr val="FF0000"/>
              </a:solidFill>
              <a:latin typeface="B Nazanin" panose="00000400000000000000" pitchFamily="2" charset="-78"/>
            </a:endParaRPr>
          </a:p>
          <a:p>
            <a:pPr marL="742950" indent="-742950" algn="r">
              <a:buFont typeface="+mj-lt"/>
              <a:buAutoNum type="arabicPeriod"/>
            </a:pPr>
            <a:r>
              <a:rPr lang="fa-IR" sz="36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‌تشخیص</a:t>
            </a:r>
            <a:endParaRPr lang="fa-IR" sz="3600" dirty="0">
              <a:solidFill>
                <a:srgbClr val="FF0000"/>
              </a:solidFill>
              <a:latin typeface="B Nazanin" panose="00000400000000000000" pitchFamily="2" charset="-78"/>
            </a:endParaRPr>
          </a:p>
          <a:p>
            <a:pPr marL="742950" indent="-742950" algn="r">
              <a:buFont typeface="+mj-lt"/>
              <a:buAutoNum type="arabicPeriod"/>
            </a:pPr>
            <a:r>
              <a:rPr lang="fa-IR" sz="36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‌درمان‌ </a:t>
            </a:r>
            <a:endParaRPr lang="fa-IR" sz="3600" dirty="0">
              <a:solidFill>
                <a:srgbClr val="FF0000"/>
              </a:solidFill>
              <a:latin typeface="B Nazanin" panose="00000400000000000000" pitchFamily="2" charset="-78"/>
            </a:endParaRPr>
          </a:p>
          <a:p>
            <a:pPr marL="742950" indent="-742950" algn="r">
              <a:buFont typeface="+mj-lt"/>
              <a:buAutoNum type="arabicPeriod"/>
            </a:pPr>
            <a:r>
              <a:rPr lang="fa-IR" sz="36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پیگیری</a:t>
            </a:r>
            <a:endParaRPr lang="fa-IR" sz="3600" dirty="0">
              <a:solidFill>
                <a:srgbClr val="FF0000"/>
              </a:solidFill>
              <a:latin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sz="36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‌امکان‌ایجاد‌شرایطی‌که ‌منجر ‌به ‌شکایت‌ا</a:t>
            </a:r>
            <a:r>
              <a:rPr lang="fa-IR" sz="3600" dirty="0">
                <a:solidFill>
                  <a:srgbClr val="000000"/>
                </a:solidFill>
                <a:latin typeface="B Nazanin" panose="00000400000000000000" pitchFamily="2" charset="-78"/>
              </a:rPr>
              <a:t>ز</a:t>
            </a:r>
            <a:r>
              <a:rPr lang="fa-IR" sz="36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‌سوی‌بیمار‌شود،‌ وجود‌دارد</a:t>
            </a:r>
            <a:r>
              <a:rPr lang="fa-IR" sz="48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.</a:t>
            </a:r>
            <a:br>
              <a:rPr lang="fa-IR" dirty="0"/>
            </a:br>
            <a:br>
              <a:rPr lang="fa-IR" dirty="0"/>
            </a:br>
            <a:br>
              <a:rPr lang="en-US" dirty="0"/>
            </a:br>
            <a:br>
              <a:rPr lang="fa-IR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3425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7239D-63A3-42E4-B0B3-22257F9488C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آشکارسازی خطای پزشکی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5D922-B900-4C87-B092-542EC23000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0" rtl="1">
              <a:buNone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مورد اول: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کشاورزی ۷۷ ساله که سنگ های ادراری عود کننده دارد برای معاینه سالیانه به ارولوژیست خود مراجعه می‌کند. پیش از ویزیت بیمار، پرستار ، پزشک را به کناری می کشد و به او می‌گوید که بیمار شب گذشته را با مشکل خون ادراری در بخش اورژانس به سر برده است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 </a:t>
            </a:r>
            <a:r>
              <a:rPr lang="fa-IR" dirty="0"/>
              <a:t>همچنین در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کت اسکن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(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9322"/>
              </a:rPr>
              <a:t>CAT scan</a:t>
            </a:r>
            <a:r>
              <a:rPr lang="en-US" dirty="0"/>
              <a:t>)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انجام شده که حاکی از آن بوده 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تومور کلیوی،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که در کت اسکن سال گذشته مشاهده شده بود،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بزرگتر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شده است و اکنون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متاستاز ریوی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نیز دارد. 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پزشک، گزارش رادیولوژی را از سال گذشته به خاطر نمی آورد و خیلی متعجب می شود وقتی که می بیند آن گزارش کت اسکن در پرونده بیمار موجود است. اما در پرونده اشاره‌ای به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در میان گذاشتن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نتایج آن رادیوگرافی با بیمار وجود ندارد. پزشک خود را فردی بسیار دقیق به حساب می‌آورد و تاکنون چنین اشتباهی را مرتکب نشده است و فکر می‌کند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باید به این بیمار چه بگوید</a:t>
            </a:r>
            <a:r>
              <a:rPr lang="en-US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  <a:endParaRPr lang="fa-IR" b="1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189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00C8-2D3F-42CB-876F-17B810EB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عوامل مهم در عدم رضایت بیمار از پزشک و ایجاد شکایت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75BD-ACBE-4F15-A34B-3BA628E73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18033"/>
            <a:ext cx="10515600" cy="345893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fa-IR" sz="3200" dirty="0">
                <a:solidFill>
                  <a:srgbClr val="FF0000"/>
                </a:solidFill>
              </a:rPr>
              <a:t>عدم ارتباط </a:t>
            </a:r>
            <a:r>
              <a:rPr lang="fa-IR" sz="3200" dirty="0"/>
              <a:t>صحیح بین پزشک و بیمار ( ارتباط، ارتباط، ارتباط)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sz="3200" dirty="0"/>
              <a:t>عدم کسب </a:t>
            </a:r>
            <a:r>
              <a:rPr lang="fa-IR" sz="3200" dirty="0">
                <a:solidFill>
                  <a:srgbClr val="FF0000"/>
                </a:solidFill>
              </a:rPr>
              <a:t>نتیجه مطلوب </a:t>
            </a:r>
            <a:r>
              <a:rPr lang="fa-IR" sz="3200" dirty="0"/>
              <a:t>یا کسب نتیجه غیر منتظره یا نامطلوب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sz="3200" dirty="0"/>
              <a:t>قصور </a:t>
            </a:r>
            <a:r>
              <a:rPr lang="fa-IR" sz="3200" dirty="0">
                <a:solidFill>
                  <a:srgbClr val="FF0000"/>
                </a:solidFill>
              </a:rPr>
              <a:t>واقعی</a:t>
            </a:r>
            <a:r>
              <a:rPr lang="fa-IR" sz="3200" dirty="0"/>
              <a:t> ( سهل انگاری، بی احتیاطی، عدم مهارت، عدم رعایت نظامات دولتی)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29453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solidFill>
                  <a:srgbClr val="FF0000"/>
                </a:solidFill>
                <a:latin typeface="B Nazanin" panose="00000400000000000000" pitchFamily="2" charset="-78"/>
              </a:rPr>
              <a:t>عوامل مؤثر در طرح شكايت بيماران از پزشكان عبارتند از</a:t>
            </a:r>
            <a:r>
              <a:rPr lang="fa-IR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54635"/>
            <a:ext cx="10515600" cy="4222328"/>
          </a:xfrm>
        </p:spPr>
        <p:txBody>
          <a:bodyPr>
            <a:normAutofit fontScale="25000" lnSpcReduction="20000"/>
          </a:bodyPr>
          <a:lstStyle/>
          <a:p>
            <a:pPr marL="1371600" indent="-1371600" algn="r">
              <a:buFont typeface="+mj-lt"/>
              <a:buAutoNum type="arabicPeriod"/>
            </a:pPr>
            <a:r>
              <a:rPr lang="fa-IR" sz="9600" dirty="0"/>
              <a:t>انتخاب بيمار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dirty="0">
                <a:solidFill>
                  <a:srgbClr val="000000"/>
                </a:solidFill>
                <a:latin typeface="B Nazanin" panose="00000400000000000000" pitchFamily="2" charset="-78"/>
              </a:rPr>
              <a:t>عوامل رفتاري</a:t>
            </a:r>
            <a:r>
              <a:rPr lang="fa-IR" sz="9600" dirty="0"/>
              <a:t> 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dirty="0">
                <a:solidFill>
                  <a:srgbClr val="000000"/>
                </a:solidFill>
                <a:latin typeface="B Nazanin" panose="00000400000000000000" pitchFamily="2" charset="-78"/>
              </a:rPr>
              <a:t>عامل رشته تخصصی</a:t>
            </a:r>
            <a:r>
              <a:rPr lang="fa-IR" sz="9600" dirty="0"/>
              <a:t> 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dirty="0">
                <a:solidFill>
                  <a:srgbClr val="000000"/>
                </a:solidFill>
                <a:latin typeface="B Nazanin" panose="00000400000000000000" pitchFamily="2" charset="-78"/>
              </a:rPr>
              <a:t>مسائل مالی و موضوع هزينه درمان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dirty="0"/>
              <a:t>عدم مطالعه كافی و نداشتن اطلاعات كافی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قصور در مراقبتهاي بعد از عمل جراحی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نگرفتن شرح حال كامل و عدم تكميل دقيق پرونده قبل از اقدامات درمانی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dirty="0"/>
              <a:t> آگاهی ندادن به بيمار و اطرافيان در باره عوارض </a:t>
            </a:r>
            <a:r>
              <a:rPr lang="fa-IR" sz="9600" dirty="0">
                <a:solidFill>
                  <a:srgbClr val="FF0000"/>
                </a:solidFill>
              </a:rPr>
              <a:t>احتمالی</a:t>
            </a:r>
            <a:r>
              <a:rPr lang="fa-IR" sz="9600" dirty="0"/>
              <a:t> و خطرات غيرقابل پيش بينی</a:t>
            </a:r>
          </a:p>
          <a:p>
            <a:pPr marL="1371600" indent="-1371600" algn="r">
              <a:buFont typeface="+mj-lt"/>
              <a:buAutoNum type="arabicPeriod"/>
            </a:pPr>
            <a:r>
              <a:rPr lang="fa-IR" sz="960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عامل دخالت ساير همكاران (تحريك ساير پزشكان)</a:t>
            </a:r>
            <a:r>
              <a:rPr lang="fa-IR" sz="9600" dirty="0"/>
              <a:t> </a:t>
            </a:r>
            <a:br>
              <a:rPr lang="fa-IR" dirty="0"/>
            </a:br>
            <a:br>
              <a:rPr lang="fa-IR" dirty="0"/>
            </a:br>
            <a:br>
              <a:rPr lang="fa-IR" dirty="0"/>
            </a:br>
            <a:br>
              <a:rPr lang="en-US" dirty="0"/>
            </a:br>
            <a:br>
              <a:rPr lang="fa-IR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1208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EAB4-89F1-4683-A9E9-6F2479EF47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خطای پزشکی چیست ؟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92AC1-ACB5-4475-9531-2BFC79972E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گزارش‌هایی منتشر شده است از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آسیب‌های وارد آمده به بیماران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در اثر مراقبت‌های پزشک در ایالات متحده، کانادا و بریتانیا  دررسانه‌ها نیز منتشر شده که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نگرانی عمومی</a:t>
            </a:r>
            <a:r>
              <a:rPr lang="en-US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(Public concerns)</a:t>
            </a:r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 را درباره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ایمنی مراقبت های  مدرن سلامت</a:t>
            </a:r>
            <a:r>
              <a:rPr lang="en-US" dirty="0">
                <a:solidFill>
                  <a:srgbClr val="000000"/>
                </a:solidFill>
                <a:latin typeface="AdvP932A"/>
              </a:rPr>
              <a:t>The safety of modern) (healthcare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a-IR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برانگیخته اند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/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 جمله "</a:t>
            </a:r>
            <a:r>
              <a:rPr lang="fa-IR" dirty="0">
                <a:solidFill>
                  <a:srgbClr val="FF0000"/>
                </a:solidFill>
                <a:latin typeface="Times New Roman" panose="02020603050405020304" pitchFamily="18" charset="0"/>
              </a:rPr>
              <a:t>انسان جایزالخطاست</a:t>
            </a:r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"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(To err is human)</a:t>
            </a:r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 تشویق می کند تا تلاش جهت جلوگیری از وارد آمدن آسیب به بیماران انجام شود.</a:t>
            </a:r>
          </a:p>
          <a:p>
            <a:pPr marL="0" marR="0" lvl="0" indent="0" algn="l">
              <a:buNone/>
            </a:pPr>
            <a:br>
              <a:rPr lang="en-US" dirty="0"/>
            </a:br>
            <a:endParaRPr lang="en-US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1722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62F8-FF69-42A1-8002-A78000B0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>
                <a:solidFill>
                  <a:srgbClr val="7030A0"/>
                </a:solidFill>
                <a:cs typeface="B Titr" panose="00000700000000000000" pitchFamily="2" charset="-78"/>
              </a:rPr>
              <a:t>خطای پزشکی چیست ؟</a:t>
            </a:r>
            <a:endParaRPr lang="en-US" b="0" i="0" u="none" strike="noStrike" kern="1400" baseline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B0CEC-5445-4E3D-A01C-BCFC509ED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در</a:t>
            </a:r>
            <a:r>
              <a:rPr lang="en-US" b="0" i="0" u="none" strike="noStrike" baseline="0" dirty="0">
                <a:latin typeface="Calibri Light" panose="020F0302020204030204" pitchFamily="34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Calibri Light" panose="020F0302020204030204" pitchFamily="34" charset="0"/>
                <a:cs typeface="B Nazanin" panose="00000400000000000000" pitchFamily="2" charset="-78"/>
              </a:rPr>
              <a:t>کانادا انتشار نتایج "مطالعه‌ای کانادایی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وقایع نامطلوب"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dvP932A"/>
              </a:rPr>
              <a:t>(Canadian Adverse Events Study) </a:t>
            </a:r>
            <a:r>
              <a:rPr lang="fa-IR" sz="2800" b="0" i="0" dirty="0">
                <a:solidFill>
                  <a:srgbClr val="000000"/>
                </a:solidFill>
                <a:effectLst/>
                <a:latin typeface="AdvP932A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موجب شد که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بودجه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فدرالی به نهاد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کانادایی ایمنی بیماران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dirty="0">
                <a:solidFill>
                  <a:srgbClr val="000000"/>
                </a:solidFill>
                <a:latin typeface="AdvP932A"/>
              </a:rPr>
              <a:t>(Canadian Patient Safety Initiative)</a:t>
            </a:r>
            <a:r>
              <a:rPr lang="en-US" dirty="0"/>
              <a:t> </a:t>
            </a:r>
            <a:r>
              <a:rPr lang="fa-IR" dirty="0"/>
              <a:t>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اختصاص داده شود.</a:t>
            </a:r>
          </a:p>
          <a:p>
            <a:pPr marR="0" lvl="0" rtl="1">
              <a:lnSpc>
                <a:spcPct val="150000"/>
              </a:lnSpc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 نهادهای مشابهی در اسپانیا، استرالیا و بسیاری دیگر از کشورها تاسیس شدند. </a:t>
            </a:r>
          </a:p>
          <a:p>
            <a:pPr marL="0" marR="0" lvl="0" indent="0" algn="l" rtl="1">
              <a:buNone/>
            </a:pPr>
            <a:br>
              <a:rPr lang="en-US" dirty="0"/>
            </a:b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0" marR="0" lvl="0" indent="0" algn="l" rtl="1">
              <a:buNone/>
            </a:pPr>
            <a:br>
              <a:rPr lang="en-US" dirty="0"/>
            </a:br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5291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62F8-FF69-42A1-8002-A78000B0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خطای پزشکی چیست ؟</a:t>
            </a:r>
            <a:b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4000" b="0" i="0" dirty="0">
                <a:solidFill>
                  <a:srgbClr val="FF0000"/>
                </a:solidFill>
                <a:effectLst/>
                <a:latin typeface="AdvP932A"/>
              </a:rPr>
              <a:t>Adverse medical incidents</a:t>
            </a:r>
            <a:endParaRPr lang="en-US" b="0" i="0" u="none" strike="noStrike" kern="1400" baseline="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B0CEC-5445-4E3D-A01C-BCFC509ED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fa-IR" dirty="0"/>
              <a:t>بنا به تعریف 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وقایع پزشکی نامطلوب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دو ویژگی دارند: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آسیب زا </a:t>
            </a:r>
            <a:r>
              <a:rPr lang="en-US" dirty="0">
                <a:solidFill>
                  <a:srgbClr val="FF0000"/>
                </a:solidFill>
                <a:latin typeface="AdvP932A"/>
              </a:rPr>
              <a:t>(injurious)</a:t>
            </a:r>
            <a:r>
              <a:rPr lang="fa-IR" dirty="0">
                <a:solidFill>
                  <a:srgbClr val="FF0000"/>
                </a:solidFill>
                <a:latin typeface="AdvP932A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هستند.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منافع فردی را مخدوش</a:t>
            </a:r>
            <a:r>
              <a:rPr lang="en-US" dirty="0">
                <a:solidFill>
                  <a:srgbClr val="FF0000"/>
                </a:solidFill>
                <a:latin typeface="AdvP932A"/>
              </a:rPr>
              <a:t>setback)</a:t>
            </a:r>
            <a:r>
              <a:rPr lang="fa-IR" dirty="0">
                <a:solidFill>
                  <a:srgbClr val="FF0000"/>
                </a:solidFill>
                <a:latin typeface="AdvP932A"/>
              </a:rPr>
              <a:t>)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می‌کنند.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0" marR="0" lvl="0" indent="0" algn="l" rtl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dvP932A"/>
              </a:rPr>
              <a:t>Adverse medical incidents are by definition 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dvP932A"/>
              </a:rPr>
              <a:t>injurious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932A"/>
              </a:rPr>
              <a:t> or cause a setback to someone’s 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dvP932A"/>
              </a:rPr>
              <a:t>interests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932A"/>
              </a:rPr>
              <a:t> (Davies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9322"/>
              </a:rPr>
              <a:t>et 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932A"/>
              </a:rPr>
              <a:t>., 2003).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9786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0C9D-7442-4A4D-A384-7929D6AA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اثرات زیانبار مراقبت سلامت 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4724B-9230-4453-B8D8-BDF1B35823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اثرات زیانبار مراقبت سلامت مشمل هستند بر :</a:t>
            </a:r>
          </a:p>
          <a:p>
            <a:pPr marL="514350" lvl="0" indent="-514350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عوارض طبیعی شناخته شده‌ای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(</a:t>
            </a:r>
            <a:r>
              <a:rPr lang="en-US" dirty="0">
                <a:latin typeface="AdvP932A"/>
              </a:rPr>
              <a:t>Recognized natural complications)</a:t>
            </a:r>
            <a:r>
              <a:rPr lang="en-US" dirty="0"/>
              <a:t> </a:t>
            </a:r>
            <a:r>
              <a:rPr lang="fa-IR" dirty="0"/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که موجب آسیب هایی برای بیماران می‌شوند، نظیر عفونت‌زخم در پی عمل آپاندکتومی.</a:t>
            </a:r>
          </a:p>
          <a:p>
            <a:pPr marL="514350" lvl="0" indent="-514350"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</a:rPr>
              <a:t>نقص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مدیریت بیماری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بر اساس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بهترین معیار های طبابت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نظیر استفاده از روش نامناسب برای شستن دست، یا ضعف در استریل کردن ابزارها پیش از تماس با بیمار ، دیگر شکل های خطای پزشکی</a:t>
            </a:r>
            <a:r>
              <a:rPr lang="en-US" b="0" i="0" u="none" strike="noStrike" baseline="0" dirty="0">
                <a:latin typeface="Calibri Light" panose="020F0302020204030204" pitchFamily="34" charset="0"/>
                <a:cs typeface="B Nazanin" panose="00000400000000000000" pitchFamily="2" charset="-78"/>
              </a:rPr>
              <a:t>(MEDICAL  ERORR)</a:t>
            </a:r>
            <a:r>
              <a:rPr lang="fa-IR" b="0" i="0" u="none" strike="noStrike" baseline="0" dirty="0">
                <a:latin typeface="Calibri Light" panose="020F0302020204030204" pitchFamily="34" charset="0"/>
                <a:cs typeface="B Nazanin" panose="00000400000000000000" pitchFamily="2" charset="-78"/>
              </a:rPr>
              <a:t> هستند.</a:t>
            </a:r>
          </a:p>
          <a:p>
            <a:pPr marL="0" marR="0" lvl="0" indent="0" algn="l" rtl="1">
              <a:buNone/>
            </a:pPr>
            <a:br>
              <a:rPr lang="en-US" dirty="0"/>
            </a:br>
            <a:endParaRPr lang="fa-IR" b="0" i="0" u="none" strike="noStrike" baseline="0" dirty="0">
              <a:solidFill>
                <a:srgbClr val="FF0000"/>
              </a:solidFill>
              <a:latin typeface="Calibri Light" panose="020F03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783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23E1-665B-4E7E-AA68-B2CDEBBDA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ویژگیهای خطای پزشکی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52645-5052-4794-918D-80AE390C2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7915"/>
            <a:ext cx="10515600" cy="3979047"/>
          </a:xfrm>
        </p:spPr>
        <p:txBody>
          <a:bodyPr>
            <a:normAutofit/>
          </a:bodyPr>
          <a:lstStyle/>
          <a:p>
            <a:pPr marR="0" lvl="0" rtl="1">
              <a:lnSpc>
                <a:spcPct val="120000"/>
              </a:lnSpc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خطا های پزشکی این دو ویژگی را نیز دارند:</a:t>
            </a:r>
          </a:p>
          <a:p>
            <a:pPr marL="514350" marR="7200" lvl="0" indent="-514350">
              <a:lnSpc>
                <a:spcPct val="120000"/>
              </a:lnSpc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قابل اجتناب </a:t>
            </a:r>
            <a:r>
              <a:rPr lang="fa-IR" b="1" dirty="0">
                <a:solidFill>
                  <a:srgbClr val="FF0000"/>
                </a:solidFill>
              </a:rPr>
              <a:t>هستند</a:t>
            </a:r>
            <a:r>
              <a:rPr lang="en-US" b="1" dirty="0"/>
              <a:t>(Preventable)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  <a:p>
            <a:pPr marL="514350" marR="0" lvl="0" indent="-514350" rtl="1">
              <a:lnSpc>
                <a:spcPct val="120000"/>
              </a:lnSpc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نتیجه فرآیند بیماری </a:t>
            </a:r>
            <a:r>
              <a:rPr lang="fa-IR" b="1" dirty="0">
                <a:solidFill>
                  <a:srgbClr val="FF0000"/>
                </a:solidFill>
              </a:rPr>
              <a:t>نیستند</a:t>
            </a:r>
            <a:r>
              <a:rPr lang="en-US" b="1" dirty="0"/>
              <a:t>(Not primarily a result of the disease process)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8934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23E1-665B-4E7E-AA68-B2CDEBBDA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خطای پزشکی چه زمانی رخ می دهد ؟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52645-5052-4794-918D-80AE390C23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>
              <a:lnSpc>
                <a:spcPct val="120000"/>
              </a:lnSpc>
            </a:pPr>
            <a:r>
              <a:rPr lang="fa-IR" b="1" dirty="0"/>
              <a:t>خطای پزشکی هنگامی رخ می‌دهد که:</a:t>
            </a:r>
          </a:p>
          <a:p>
            <a:pPr marL="514350" marR="7200" indent="-514350">
              <a:lnSpc>
                <a:spcPct val="120000"/>
              </a:lnSpc>
              <a:buFont typeface="+mj-lt"/>
              <a:buAutoNum type="arabicPeriod"/>
            </a:pPr>
            <a:r>
              <a:rPr lang="fa-IR" dirty="0"/>
              <a:t>نقص در انجام یا تکمیل یک اقدام برنامه ریزی شده </a:t>
            </a:r>
            <a:r>
              <a:rPr lang="en-US" dirty="0"/>
              <a:t>(failure to complete a planned action)  </a:t>
            </a:r>
            <a:r>
              <a:rPr lang="fa-IR" dirty="0"/>
              <a:t> به نحوی که قرار بود انجام گیرد، رخ می دهد. </a:t>
            </a:r>
            <a:r>
              <a:rPr lang="fa-IR" b="1" dirty="0">
                <a:solidFill>
                  <a:srgbClr val="FF0000"/>
                </a:solidFill>
              </a:rPr>
              <a:t>( نقص در اجرای برنامه) </a:t>
            </a:r>
          </a:p>
          <a:p>
            <a:pPr marL="514350" marR="7200" lvl="0" indent="-514350" rtl="1">
              <a:lnSpc>
                <a:spcPct val="120000"/>
              </a:lnSpc>
              <a:buFont typeface="+mj-lt"/>
              <a:buAutoNum type="arabicPeriod"/>
            </a:pPr>
            <a:r>
              <a:rPr lang="fa-IR" b="1" dirty="0">
                <a:solidFill>
                  <a:srgbClr val="FF0000"/>
                </a:solidFill>
              </a:rPr>
              <a:t>انتخاب برنامه‌ای نادرست </a:t>
            </a:r>
            <a:r>
              <a:rPr lang="en-US" dirty="0"/>
              <a:t>(incorrect plan)</a:t>
            </a:r>
            <a:r>
              <a:rPr lang="fa-IR" dirty="0"/>
              <a:t> برای رسیدن به هدفی مشخص به کار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گرفته می‌شود.</a:t>
            </a:r>
          </a:p>
        </p:txBody>
      </p:sp>
    </p:spTree>
    <p:extLst>
      <p:ext uri="{BB962C8B-B14F-4D97-AF65-F5344CB8AC3E}">
        <p14:creationId xmlns:p14="http://schemas.microsoft.com/office/powerpoint/2010/main" val="35476885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BD712-EF9B-4AF0-9795-90DAF5D9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سهل انگاری و اشتباه صادقانه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4A1FB-B699-4389-A1FA-DD4DCA5DC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وقوع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سهل انگاری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dirty="0"/>
              <a:t>(</a:t>
            </a:r>
            <a:r>
              <a:rPr lang="en-US" dirty="0"/>
              <a:t>Negligence </a:t>
            </a:r>
            <a:r>
              <a:rPr lang="fa-IR" dirty="0"/>
              <a:t>) تنها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دادگاه قانونی مشخص می‌شود و باید از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اشتباه صادقانه </a:t>
            </a:r>
            <a:r>
              <a:rPr lang="fa-IR" dirty="0">
                <a:latin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</a:rPr>
              <a:t>Honest mistakes</a:t>
            </a:r>
            <a:r>
              <a:rPr lang="fa-IR" dirty="0">
                <a:latin typeface="Times New Roman" panose="02020603050405020304" pitchFamily="18" charset="0"/>
              </a:rPr>
              <a:t> )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افتراق داده شود.</a:t>
            </a:r>
          </a:p>
          <a:p>
            <a:pPr marR="0" lvl="0" rtl="1"/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اشتباه صادقانه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وقتی است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خطایی در قضاوت </a:t>
            </a:r>
            <a:r>
              <a:rPr lang="fa-IR" dirty="0"/>
              <a:t>(</a:t>
            </a:r>
            <a:r>
              <a:rPr lang="en-US" dirty="0"/>
              <a:t>Errors of judgement 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رخ داده باشد:</a:t>
            </a:r>
          </a:p>
          <a:p>
            <a:pPr marL="0" marR="0" lvl="0" indent="0" rtl="1">
              <a:buNone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برای مثال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پزشکان دقیق و توانا ممکن است در تشخیص اشتباه کنند، هر چند که هر کاری را که تا آن لحظه لازم بوده است به درستی انجام داده باشند.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چنین اقدامی ممکن است فرد را با مسئولیت قانونی(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liable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) مواجه نکند.</a:t>
            </a:r>
          </a:p>
        </p:txBody>
      </p:sp>
    </p:spTree>
    <p:extLst>
      <p:ext uri="{BB962C8B-B14F-4D97-AF65-F5344CB8AC3E}">
        <p14:creationId xmlns:p14="http://schemas.microsoft.com/office/powerpoint/2010/main" val="19317506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BD712-EF9B-4AF0-9795-90DAF5D9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>
                <a:solidFill>
                  <a:srgbClr val="7030A0"/>
                </a:solidFill>
                <a:cs typeface="B Titr" panose="00000700000000000000" pitchFamily="2" charset="-78"/>
              </a:rPr>
              <a:t>خطای پزشکی چیست ؟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4A1FB-B699-4389-A1FA-DD4DCA5DC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/>
            <a:r>
              <a:rPr lang="fa-IR" sz="3200" b="0" i="0" u="none" strike="noStrike" baseline="0" dirty="0">
                <a:cs typeface="B Nazanin" panose="00000400000000000000" pitchFamily="2" charset="-78"/>
              </a:rPr>
              <a:t>معیار، بی نقص بودن نیست، چرا که </a:t>
            </a:r>
            <a:r>
              <a:rPr lang="fa-IR" sz="3200" b="1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"</a:t>
            </a:r>
            <a:r>
              <a:rPr lang="fa-IR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حتی پزشکان خوب هم اشتباه می‌کنند</a:t>
            </a:r>
            <a:r>
              <a:rPr lang="fa-IR" sz="3200" b="1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".</a:t>
            </a:r>
          </a:p>
          <a:p>
            <a:pPr marR="0" lvl="0" rtl="1"/>
            <a:endParaRPr lang="fa-IR" sz="3200" b="1" dirty="0">
              <a:latin typeface="Times New Roman" panose="02020603050405020304" pitchFamily="18" charset="0"/>
            </a:endParaRPr>
          </a:p>
          <a:p>
            <a:pPr marL="0" marR="0" lvl="0" indent="0" algn="l" rtl="1"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Perfection is not the standard as ‘‘even reasonable doctors make mistakes’’</a:t>
            </a:r>
            <a:endParaRPr lang="fa-IR" sz="3200" b="1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162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F781-D14D-4A53-9153-1B80A50781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آشکارسازی خطای پزشکی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5522F-75FA-4832-B244-E475952F1F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1">
              <a:buNone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مورد دوم:</a:t>
            </a:r>
          </a:p>
          <a:p>
            <a:pPr lvl="0"/>
            <a:r>
              <a:rPr lang="fa-IR" b="0" i="0" u="none" strike="noStrike" baseline="0" dirty="0">
                <a:cs typeface="B Nazanin" panose="00000400000000000000" pitchFamily="2" charset="-78"/>
              </a:rPr>
              <a:t>پسری ۱۲ ساله در بیمارستان آموزشی بزرگی تحت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عمل جراحی آب مروارید قرار می گیرد. در لحظه‌ای حساس، دست جراح </a:t>
            </a:r>
            <a:r>
              <a:rPr lang="fa-IR" dirty="0">
                <a:latin typeface="Times New Roman" panose="02020603050405020304" pitchFamily="18" charset="0"/>
              </a:rPr>
              <a:t>می‌لرزد و کپسول عدسی بیمار به شدت پاره می‌شود.  جایگذاری عدسی داخل چشمی </a:t>
            </a:r>
            <a:r>
              <a:rPr lang="en-US" dirty="0">
                <a:latin typeface="Times New Roman" panose="02020603050405020304" pitchFamily="18" charset="0"/>
              </a:rPr>
              <a:t>intraocular lens) </a:t>
            </a:r>
            <a:r>
              <a:rPr lang="fa-IR" dirty="0">
                <a:latin typeface="Times New Roman" panose="02020603050405020304" pitchFamily="18" charset="0"/>
              </a:rPr>
              <a:t>) که قرار بود در این عمل انجام گیرد اکنون دیگر غیر ممکن است و به جای آن، بیمار ناچار خواهد بود که از لنز تماسی </a:t>
            </a:r>
            <a:r>
              <a:rPr lang="en-US" dirty="0">
                <a:latin typeface="Times New Roman" panose="02020603050405020304" pitchFamily="18" charset="0"/>
              </a:rPr>
              <a:t>(contact lens) </a:t>
            </a:r>
            <a:br>
              <a:rPr lang="en-US" dirty="0"/>
            </a:b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 استفاده کند.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پزشک به این فکر می‌کند که به بیمار و خانواده اش درباره عمل جراحی چه بگوید.</a:t>
            </a:r>
          </a:p>
          <a:p>
            <a:pPr marL="0" marR="0" lvl="0" indent="0" algn="l" rtl="1">
              <a:buNone/>
            </a:pPr>
            <a:br>
              <a:rPr lang="en-US" dirty="0"/>
            </a:br>
            <a:endParaRPr lang="en-US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68388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4B90F-945A-4548-8FE9-4682598A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>
                <a:solidFill>
                  <a:srgbClr val="7030A0"/>
                </a:solidFill>
                <a:cs typeface="B Titr" panose="00000700000000000000" pitchFamily="2" charset="-78"/>
              </a:rPr>
              <a:t>خطای پزشکی چیست ؟</a:t>
            </a:r>
            <a:endParaRPr lang="en-US" b="0" i="0" u="none" strike="noStrike" kern="1400" baseline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BD3A0-839D-4F18-8EA2-9683C898B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/>
            <a:r>
              <a:rPr lang="fa-IR" sz="3200" b="0" i="0" u="none" strike="noStrike" baseline="0" dirty="0">
                <a:cs typeface="B Nazanin" panose="00000400000000000000" pitchFamily="2" charset="-78"/>
              </a:rPr>
              <a:t> اگر در شرایطی مشابه یک پزشک آگاه، دقیق و منطقی هم ممکن است </a:t>
            </a:r>
            <a:r>
              <a:rPr lang="fa-IR" sz="32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اشتباهی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 را انجام دهد آن اشتباه را دیگر نمی‌توان </a:t>
            </a:r>
            <a:r>
              <a:rPr lang="fa-IR" sz="32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سهل انگاری</a:t>
            </a:r>
            <a:r>
              <a:rPr lang="fa-IR" sz="32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به شمار آورد</a:t>
            </a:r>
            <a:r>
              <a:rPr lang="en-US" sz="3200" b="0" i="0" u="none" strike="noStrike" baseline="0" dirty="0">
                <a:cs typeface="B Nazanin" panose="00000400000000000000" pitchFamily="2" charset="-78"/>
              </a:rPr>
              <a:t>.</a:t>
            </a:r>
            <a:endParaRPr lang="fa-IR" sz="3200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fa-IR" sz="3200" dirty="0"/>
          </a:p>
          <a:p>
            <a:pPr marL="0" marR="0" lvl="0" indent="0" algn="l" rtl="1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 mistake could be made by a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reasonably careful and knowledgeable practitioner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acting in a similar situation, then the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mistake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not be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negligent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30314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0F7B-723F-46F3-891F-51473994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005"/>
            <a:ext cx="10515600" cy="1388684"/>
          </a:xfrm>
        </p:spPr>
        <p:txBody>
          <a:bodyPr>
            <a:noAutofit/>
          </a:bodyPr>
          <a:lstStyle/>
          <a:p>
            <a:pPr marR="3600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اجتناب از ضرر بیشتر</a:t>
            </a:r>
            <a:endParaRPr lang="en-US" sz="32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BDC82-DD46-4F70-97AA-8423EF5C4E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چیزی از این واضح تر نیست که اگر بالینگر اقدام به آشکارسازی نکند،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زیان بیشتری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به بیمار تحمیل خواهد شد.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برای مثال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بیماری که به او گفته نشده است که داروی اشتباهی دریافت کرده است، نمی داند که انتظار کدام عوارض جانبی را باید داشته باشد و در نتیجه ممکن است از آسیب هایی رنج ببرد که در صورت آشکار سازی قابل پیشگیری بود. </a:t>
            </a:r>
            <a:endParaRPr lang="fa-IR" sz="3600" b="0" i="0" u="none" strike="noStrike" baseline="0" dirty="0">
              <a:cs typeface="B Nazanin" panose="00000400000000000000" pitchFamily="2" charset="-78"/>
            </a:endParaRPr>
          </a:p>
          <a:p>
            <a:pPr marL="0" marR="0" lvl="0" indent="0" algn="l" rtl="1">
              <a:buNone/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rtl="1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 obviously,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further harm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a patient may be caused by a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clinician’s non-disclosure.</a:t>
            </a:r>
            <a:endParaRPr lang="fa-IR" sz="3600" dirty="0">
              <a:solidFill>
                <a:srgbClr val="FF0000"/>
              </a:solidFill>
            </a:endParaRPr>
          </a:p>
          <a:p>
            <a:pPr marL="0" marR="0" lvl="0" indent="0" rtl="1">
              <a:buNone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13392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F41EC-196B-423E-AAE8-060F44BC5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اعتماد عمومی 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B5ED-349F-45CB-BCAC-6F791B2368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نارسایی در آشکارسازی خطاها برای بیماران موجب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خدشه دار شدن اعتماد عمومی </a:t>
            </a:r>
            <a:r>
              <a:rPr lang="fa-IR" dirty="0"/>
              <a:t>(</a:t>
            </a:r>
            <a:r>
              <a:rPr lang="en-US" dirty="0"/>
              <a:t>Undermines public trust in medicine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پزشکی می شود زیرا این کار به طور بالقوه متضمن </a:t>
            </a:r>
            <a:r>
              <a:rPr lang="fa-IR" b="1" dirty="0">
                <a:solidFill>
                  <a:srgbClr val="FF0000"/>
                </a:solidFill>
              </a:rPr>
              <a:t>فریبکاری</a:t>
            </a:r>
            <a:r>
              <a:rPr lang="fa-IR" dirty="0"/>
              <a:t> (</a:t>
            </a:r>
            <a:r>
              <a:rPr lang="en-US" dirty="0"/>
              <a:t>deception 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است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عدم آشکارسازی به طور بالقوه: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نقص مسئولیت پزشکی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امانت داری </a:t>
            </a:r>
            <a:r>
              <a:rPr lang="fa-IR" dirty="0"/>
              <a:t>(</a:t>
            </a:r>
            <a:r>
              <a:rPr lang="en-US" dirty="0"/>
              <a:t>Fiduciary responsibilities</a:t>
            </a:r>
            <a:r>
              <a:rPr lang="fa-IR" dirty="0"/>
              <a:t>)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/>
              <a:t>فروکاستی در این تعهد پزشک می باشد که تنها بایستی بر اساس </a:t>
            </a:r>
            <a:r>
              <a:rPr lang="fa-IR" b="1" dirty="0">
                <a:solidFill>
                  <a:srgbClr val="FF0000"/>
                </a:solidFill>
              </a:rPr>
              <a:t>رفاه بیمار </a:t>
            </a:r>
            <a:r>
              <a:rPr lang="fa-IR" dirty="0"/>
              <a:t>(</a:t>
            </a:r>
            <a:r>
              <a:rPr lang="en-US" dirty="0"/>
              <a:t>concern for the patient’s welfare</a:t>
            </a:r>
            <a:r>
              <a:rPr lang="fa-IR" dirty="0"/>
              <a:t>) خود عمل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کند.</a:t>
            </a:r>
          </a:p>
        </p:txBody>
      </p:sp>
    </p:spTree>
    <p:extLst>
      <p:ext uri="{BB962C8B-B14F-4D97-AF65-F5344CB8AC3E}">
        <p14:creationId xmlns:p14="http://schemas.microsoft.com/office/powerpoint/2010/main" val="22756906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F41EC-196B-423E-AAE8-060F44BC5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امانت داری  و رفاه بیمار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B5ED-349F-45CB-BCAC-6F791B2368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عدم آشکارسازی به طور بالقوه: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نقص مسئولیت پزشکی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امانت داری </a:t>
            </a:r>
            <a:r>
              <a:rPr lang="fa-IR" dirty="0"/>
              <a:t>(</a:t>
            </a:r>
            <a:r>
              <a:rPr lang="en-US" dirty="0"/>
              <a:t>Fiduciary responsibilities</a:t>
            </a:r>
            <a:r>
              <a:rPr lang="fa-IR" dirty="0"/>
              <a:t>)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/>
              <a:t>فروکاستی در این تعهد پزشک می باشد که تنها بایستی بر اساس </a:t>
            </a:r>
            <a:r>
              <a:rPr lang="fa-IR" b="1" dirty="0">
                <a:solidFill>
                  <a:srgbClr val="FF0000"/>
                </a:solidFill>
              </a:rPr>
              <a:t>رفاه بیمار </a:t>
            </a:r>
            <a:r>
              <a:rPr lang="fa-IR" dirty="0"/>
              <a:t>(</a:t>
            </a:r>
            <a:r>
              <a:rPr lang="en-US" dirty="0"/>
              <a:t>concern for the patient’s welfare</a:t>
            </a:r>
            <a:r>
              <a:rPr lang="fa-IR" dirty="0"/>
              <a:t>) خود عمل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کند.</a:t>
            </a:r>
          </a:p>
        </p:txBody>
      </p:sp>
    </p:spTree>
    <p:extLst>
      <p:ext uri="{BB962C8B-B14F-4D97-AF65-F5344CB8AC3E}">
        <p14:creationId xmlns:p14="http://schemas.microsoft.com/office/powerpoint/2010/main" val="3833712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EDFC-68FD-4169-B9A4-DCA13F26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ارائه اطلاعات و مشارکت ( رضایت نامه و اتونومی)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F9F25-2E57-4F44-9073-1F2338AE3B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آشکار سازی خطا و وقایع </a:t>
            </a:r>
            <a:r>
              <a:rPr lang="fa-IR" dirty="0"/>
              <a:t>نامطلوب (</a:t>
            </a:r>
            <a:r>
              <a:rPr lang="en-US" dirty="0"/>
              <a:t>error and adverse events </a:t>
            </a:r>
            <a:r>
              <a:rPr lang="fa-IR" dirty="0"/>
              <a:t> 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همچنین با سیری </a:t>
            </a:r>
            <a:r>
              <a:rPr lang="fa-IR" dirty="0"/>
              <a:t>(</a:t>
            </a:r>
            <a:r>
              <a:rPr lang="en-US" dirty="0"/>
              <a:t>recent trends 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که پزشکی در سالهای اخیر طی کرده است، سازگار است.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این سیر عبارت است از: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تمایل به ارائه اطلاعات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هرچه بیشتر به بیمار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مشارکت دادن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بیمار در مراقبت های خودشان.</a:t>
            </a:r>
          </a:p>
        </p:txBody>
      </p:sp>
    </p:spTree>
    <p:extLst>
      <p:ext uri="{BB962C8B-B14F-4D97-AF65-F5344CB8AC3E}">
        <p14:creationId xmlns:p14="http://schemas.microsoft.com/office/powerpoint/2010/main" val="17920401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23238-C003-4462-81A6-7AF6D0F30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احترام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10BC1-BD0F-46A2-B57E-582ACC0A6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46913"/>
            <a:ext cx="10515600" cy="4130049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بیماران ، به واسطه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احترامی</a:t>
            </a:r>
            <a:r>
              <a:rPr lang="fa-IR" dirty="0"/>
              <a:t> (</a:t>
            </a:r>
            <a:r>
              <a:rPr lang="en-US" dirty="0"/>
              <a:t>respect</a:t>
            </a:r>
            <a:r>
              <a:rPr lang="fa-IR" dirty="0"/>
              <a:t>) که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به عنوان شخص باید به آنها گذاشته شود ،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مستحق دریافت اطلاعات درباره خطاهای احتمالی هستند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 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اگر به بیمار گفته نشود که چه خطایی رخ داده است نمی‌توان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رضایت درستی </a:t>
            </a:r>
            <a:r>
              <a:rPr lang="fa-IR" dirty="0"/>
              <a:t>(</a:t>
            </a:r>
            <a:r>
              <a:rPr lang="en-US" dirty="0"/>
              <a:t>properly consent 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برای درمان بعدی کرد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433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D04E-E886-4CCB-961F-43926E383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عدالت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1AF17-1569-46D6-A041-AC086DC37D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بر اساس اصل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عدالت یا </a:t>
            </a:r>
            <a:r>
              <a:rPr lang="fa-IR" b="1" dirty="0">
                <a:solidFill>
                  <a:srgbClr val="FF0000"/>
                </a:solidFill>
              </a:rPr>
              <a:t>انصاف </a:t>
            </a:r>
            <a:r>
              <a:rPr lang="fa-IR" dirty="0"/>
              <a:t>(</a:t>
            </a:r>
            <a:r>
              <a:rPr lang="en-US" dirty="0"/>
              <a:t>justice [fairness]</a:t>
            </a:r>
            <a:r>
              <a:rPr lang="fa-IR" dirty="0"/>
              <a:t>)، اگر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بیماران یا خانواده های ایشان دچار آسیب شوند ، باید بتوانند که در پی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جبران خسارت</a:t>
            </a:r>
            <a:r>
              <a:rPr lang="en-US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dirty="0"/>
              <a:t>(</a:t>
            </a:r>
            <a:r>
              <a:rPr lang="en-US" dirty="0"/>
              <a:t>appropriate restitution</a:t>
            </a:r>
            <a:r>
              <a:rPr lang="fa-IR" dirty="0"/>
              <a:t>) برآیند.</a:t>
            </a:r>
          </a:p>
          <a:p>
            <a:pPr marR="0" lvl="0" rtl="1"/>
            <a:endParaRPr lang="fa-IR" dirty="0"/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این ممکن است شامل: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در خواست جبران نقدی </a:t>
            </a:r>
            <a:r>
              <a:rPr lang="fa-IR" dirty="0"/>
              <a:t>(</a:t>
            </a:r>
            <a:r>
              <a:rPr lang="en-US" dirty="0"/>
              <a:t>monetary recompense</a:t>
            </a:r>
            <a:r>
              <a:rPr lang="fa-IR" dirty="0"/>
              <a:t>)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اقدام برای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برگزاری جلسه‌ای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بررسی سوء رفتار بر اساس مقررات حرفه‌ای باشد </a:t>
            </a:r>
            <a:r>
              <a:rPr lang="fa-IR" dirty="0"/>
              <a:t>(</a:t>
            </a:r>
            <a:r>
              <a:rPr lang="en-US" dirty="0"/>
              <a:t>professional regulatory misconduct hearings</a:t>
            </a:r>
            <a:r>
              <a:rPr lang="fa-I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994256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471F1-353A-48C8-A7C6-B083D8C3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شکایت</a:t>
            </a:r>
            <a:endParaRPr lang="en-US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6231E-9D85-4596-906E-8443578AF8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انگیزه شکایت:</a:t>
            </a:r>
          </a:p>
          <a:p>
            <a:pPr marR="720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بسیاری از افراد تنها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دلایل مالی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اقدام به شکایت قضایی می‌کنند.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بسیاری از بیماران این کار را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از روی عصبیت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شکایت قضایی می‌کنند.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algn="l" rtl="1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Although some people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 solely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financial reasons, many are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disturbed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as Vincent et al. (1994) and others have written, by the absence of explanations, a lack of honesty, the reluctance to apologize, or being treated as a neurotic.</a:t>
            </a:r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68612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D7A85-52DA-48FB-9A09-DAD6C176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عصبیت</a:t>
            </a:r>
            <a:endParaRPr lang="fa-IR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8CD7C-FB38-4669-A5AF-DA60C99B3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1137"/>
            <a:ext cx="10515600" cy="3995825"/>
          </a:xfrm>
        </p:spPr>
        <p:txBody>
          <a:bodyPr/>
          <a:lstStyle/>
          <a:p>
            <a:pPr marL="0" marR="0" lvl="0" indent="0" rtl="1">
              <a:buNone/>
            </a:pPr>
            <a:r>
              <a:rPr lang="fa-IR" b="1" i="0" u="none" strike="noStrike" baseline="0" dirty="0">
                <a:cs typeface="B Nazanin" panose="00000400000000000000" pitchFamily="2" charset="-78"/>
              </a:rPr>
              <a:t>علت عصبیت بیمار یا خانواده:</a:t>
            </a:r>
          </a:p>
          <a:p>
            <a:pPr marL="971550" marR="7200" lvl="1" indent="-514350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به بیمار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توضیح کافی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داده نشده است.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صداقت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به خرج داده نشده است.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عذر خواهی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نشده است.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به گونه‌ای با بیمار رفتار شده که گویی افرادی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روان نژند </a:t>
            </a:r>
            <a:r>
              <a:rPr lang="fa-IR" dirty="0"/>
              <a:t>(</a:t>
            </a:r>
            <a:r>
              <a:rPr lang="en-US" dirty="0"/>
              <a:t>neurotic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هستند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198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F63AA-6777-48D7-9DC5-8876E89E2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is disclosure of medical error important?</a:t>
            </a: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rgbClr val="FF0000"/>
                </a:solidFill>
                <a:cs typeface="B Nazanin" panose="00000400000000000000" pitchFamily="2" charset="-78"/>
              </a:rPr>
              <a:t>اخلاق: تسکین آلام</a:t>
            </a:r>
            <a:endParaRPr lang="en-US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83269-B9E2-4425-A8C6-34CC8442B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8583"/>
            <a:ext cx="10515600" cy="3878380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هنگامی که در اثر نقض فاحش و یا عامدانه روش های ایمن و معتبر ارائه مراقبت یا از طریق بی صداقتی عامدانه درباره رویداد اتفاق افتاده، بیماران دچار آسیب جدی می شوند خانواده های ایشان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تا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حدی تسکین پیدا می کنن از طریق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: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514350" marR="7200" lvl="0" indent="-514350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از دانستن اینکه </a:t>
            </a:r>
            <a:r>
              <a:rPr lang="fa-IR" b="1" dirty="0">
                <a:solidFill>
                  <a:srgbClr val="FF0000"/>
                </a:solidFill>
              </a:rPr>
              <a:t>به نحو جدی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با این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 اتفاق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برخورد شده است.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rgbClr val="FF0000"/>
                </a:solidFill>
              </a:rPr>
              <a:t>فرد قاصر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سوء رفتار شناسایی شده و مورد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مجازات حرفه‌ای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مناسبی قرار </a:t>
            </a:r>
            <a:r>
              <a:rPr lang="fa-IR" dirty="0"/>
              <a:t>گرفته است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 </a:t>
            </a:r>
            <a:endParaRPr lang="en-US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322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40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خطای پزشکی، خطاها یا اشتباهاتی است که توسط </a:t>
            </a:r>
            <a:r>
              <a:rPr lang="fa-IR" sz="40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گروه پزشکی </a:t>
            </a:r>
            <a:r>
              <a:rPr lang="fa-IR" sz="40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رخ می‌دهد و می‌توانند منجر به </a:t>
            </a:r>
            <a:r>
              <a:rPr lang="fa-IR" sz="4000" b="0" i="0" dirty="0">
                <a:solidFill>
                  <a:srgbClr val="FF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آسیب به بیمار </a:t>
            </a:r>
            <a:r>
              <a:rPr lang="fa-IR" sz="4000" b="0" i="0" dirty="0">
                <a:solidFill>
                  <a:srgbClr val="000000"/>
                </a:solidFill>
                <a:effectLst/>
                <a:latin typeface="b nazanin" panose="00000400000000000000" pitchFamily="2" charset="-78"/>
                <a:cs typeface="b nazanin" panose="00000400000000000000" pitchFamily="2" charset="-78"/>
              </a:rPr>
              <a:t>شوند</a:t>
            </a:r>
            <a:r>
              <a:rPr lang="fa-IR" sz="4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4166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67DD-A408-4177-B00A-166E16E2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ایمنی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CBFD7-315F-444C-8A4A-061EF5C64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74751"/>
            <a:ext cx="10515600" cy="3702211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آشکار نکردن خطا ممکن است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اثر تضعیف کننده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ای نیز بر تلاش هایی داشته باشد که در جهت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ارتقای ایمنی طبابت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کل به انجام می رسند. </a:t>
            </a:r>
          </a:p>
        </p:txBody>
      </p:sp>
    </p:spTree>
    <p:extLst>
      <p:ext uri="{BB962C8B-B14F-4D97-AF65-F5344CB8AC3E}">
        <p14:creationId xmlns:p14="http://schemas.microsoft.com/office/powerpoint/2010/main" val="41124307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09A25-6262-4134-AF6C-F44AE534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ایمنی</a:t>
            </a:r>
            <a:endParaRPr lang="fa-IR" b="0" i="0" u="none" strike="noStrike" kern="1400" baseline="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1B0D4-D1C2-43B5-A595-A2BE323A2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5971"/>
            <a:ext cx="10515600" cy="4020992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اگر پزشکان نتوانند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با بیماران و خانواده های ایشان ، در رابطه با واقعه ناخواسته 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راستگو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باشند ، پس این احتمال هم بعید خواهد بود که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گزارش دادن واقعه به مراجع مناسب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داخل نظام سلامت از درستکاری کافی برخوردار باشند و این امر خود باعث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نقصان در شناسایی خطا و ضعف ها و فرآیندها و مداخلات مراقبتی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ما خواهند شد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94593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8E9C-2666-475A-AD6B-1654F902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امتیاز درمانی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880CF-9029-4100-9A5D-7D0504B88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2414"/>
            <a:ext cx="10515600" cy="4113271"/>
          </a:xfrm>
        </p:spPr>
        <p:txBody>
          <a:bodyPr/>
          <a:lstStyle/>
          <a:p>
            <a:pPr marR="0" lvl="0" rtl="1"/>
            <a:r>
              <a:rPr lang="fa-IR" dirty="0"/>
              <a:t>گاهی پزشکان چنین </a:t>
            </a:r>
            <a:r>
              <a:rPr lang="fa-IR" b="1" dirty="0">
                <a:solidFill>
                  <a:srgbClr val="FF0000"/>
                </a:solidFill>
              </a:rPr>
              <a:t>استدلال</a:t>
            </a:r>
            <a:r>
              <a:rPr lang="fa-IR" dirty="0"/>
              <a:t> می کنند که عدم آشکارسازی اگر به واسطه نگرانی از افزایش غیرلازم </a:t>
            </a:r>
            <a:r>
              <a:rPr lang="fa-IR" dirty="0">
                <a:solidFill>
                  <a:srgbClr val="FF0000"/>
                </a:solidFill>
              </a:rPr>
              <a:t>اضطراب</a:t>
            </a:r>
            <a:r>
              <a:rPr lang="fa-IR" dirty="0"/>
              <a:t> بیمار یا اجتناب از </a:t>
            </a:r>
            <a:r>
              <a:rPr lang="fa-IR" dirty="0">
                <a:solidFill>
                  <a:srgbClr val="FF0000"/>
                </a:solidFill>
              </a:rPr>
              <a:t>گیج کردن </a:t>
            </a:r>
            <a:r>
              <a:rPr lang="fa-IR" dirty="0"/>
              <a:t>او با اطلاعات پیچیده و در نتیجه سردرگم کردن او در انتخاب انجام گیرد می تواند </a:t>
            </a:r>
            <a:r>
              <a:rPr lang="fa-IR" dirty="0">
                <a:solidFill>
                  <a:srgbClr val="FF0000"/>
                </a:solidFill>
              </a:rPr>
              <a:t>گاهی موجه باشد</a:t>
            </a:r>
            <a:r>
              <a:rPr lang="fa-IR" dirty="0"/>
              <a:t>.</a:t>
            </a:r>
          </a:p>
          <a:p>
            <a:pPr marR="0" lvl="0" rtl="1"/>
            <a:r>
              <a:rPr lang="fa-IR" dirty="0"/>
              <a:t>این دیدگاه که به آن </a:t>
            </a:r>
            <a:r>
              <a:rPr lang="fa-IR" b="1" dirty="0">
                <a:solidFill>
                  <a:srgbClr val="FF0000"/>
                </a:solidFill>
              </a:rPr>
              <a:t>امتیاز درمانی</a:t>
            </a:r>
            <a:r>
              <a:rPr lang="en-US" dirty="0"/>
              <a:t>(Therapeutic privilege)</a:t>
            </a:r>
            <a:r>
              <a:rPr lang="fa-IR" dirty="0"/>
              <a:t> اطلاق می‌شود.</a:t>
            </a:r>
          </a:p>
          <a:p>
            <a:pPr marR="0" lvl="0" rtl="1"/>
            <a:endParaRPr lang="fa-IR" dirty="0"/>
          </a:p>
          <a:p>
            <a:pPr marR="0" lvl="0" rtl="1"/>
            <a:r>
              <a:rPr lang="fa-IR" b="1" dirty="0">
                <a:solidFill>
                  <a:srgbClr val="FF0000"/>
                </a:solidFill>
              </a:rPr>
              <a:t>امتیاز درمانی </a:t>
            </a:r>
            <a:r>
              <a:rPr lang="fa-IR" dirty="0"/>
              <a:t>در سال‌های اخیر در دادگاههای انگلو- امریکن </a:t>
            </a:r>
            <a:r>
              <a:rPr lang="fa-IR" dirty="0">
                <a:solidFill>
                  <a:srgbClr val="FF0000"/>
                </a:solidFill>
              </a:rPr>
              <a:t>وجهه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خود را از دست داده است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و تنها باید در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شرایط استثنایی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به میان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1185574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D5A58-8570-4D72-9944-7A741F0A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امتیاز درمانی و تناقض با ظرفیت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6AFDF-BF9E-4DA6-B1E4-33AF4A7C02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در رابطه با مداخلات پیچید، مطرح کردن این مدعا که ارائه اطلاعات تنها بیمار را گیج خواهد کرد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تناقض مستقیم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با این فرض پیشین که بیمار آنقدر دارای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ظرفیت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بوده که پزشک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رضایت آگاهانه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او را برای آغاز درمان پذیرفته است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dirty="0"/>
              <a:t>برخی در موارد زیر از </a:t>
            </a:r>
            <a:r>
              <a:rPr lang="fa-IR" b="1" dirty="0">
                <a:solidFill>
                  <a:srgbClr val="FF0000"/>
                </a:solidFill>
              </a:rPr>
              <a:t>امتیاز درمانی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دفاع می کنند:</a:t>
            </a:r>
          </a:p>
          <a:p>
            <a:pPr marL="514350" marR="7200" lvl="0" indent="-514350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خطاهای "بی ضرر"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‘‘harmless error’’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خطاهایی که "نزدیک بود منجر به آسیب شوند"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‘‘near misses’’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رابطه با جنبه های مورد بحث و اختلاف واقعه نظیر اینکه" چه کسی خطا را انجام داده است؟".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‘‘who did it’’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574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D5A58-8570-4D72-9944-7A741F0A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شرایط امتیاز درمانی 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6AFDF-BF9E-4DA6-B1E4-33AF4A7C02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1">
              <a:buNone/>
            </a:pPr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dirty="0"/>
              <a:t>برخی در شرایط زیر از </a:t>
            </a:r>
            <a:r>
              <a:rPr lang="fa-IR" b="1" dirty="0">
                <a:solidFill>
                  <a:srgbClr val="FF0000"/>
                </a:solidFill>
              </a:rPr>
              <a:t>امتیاز درمانی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دفاع می کنند:</a:t>
            </a:r>
          </a:p>
          <a:p>
            <a:pPr marL="514350" marR="7200" lvl="0" indent="-514350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خطاهای "بی ضرر"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‘‘harmless error’’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خطاهایی که "نزدیک بود منجر به آسیب شوند"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‘‘near misses’’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dirty="0">
                <a:latin typeface="Times New Roman" panose="02020603050405020304" pitchFamily="18" charset="0"/>
              </a:rPr>
              <a:t>رابطه با جنبه های مورد بحث و اختلاف واقعه نظیر اینکه" چه کسی خطا را انجام داده است؟".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‘‘who did it’’ </a:t>
            </a:r>
            <a:endParaRPr lang="fa-IR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996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9278-45D1-4600-AA7B-F710D069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معضلات الزام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C99DC-129F-4D79-B24D-4A11139327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الزام آشکارسازی وقایع بی ضرر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ممکن است کل فرایند آشکارسازی را به واسطه ارائه مطالب بی‌فایده بیش از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پر سر و صدا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noise)</a:t>
            </a:r>
            <a:r>
              <a:rPr lang="fa-I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کند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0" marR="0" lvl="0" indent="0" rtl="1">
              <a:buNone/>
            </a:pPr>
            <a:endParaRPr lang="en-US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الزام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آشکارسازی اینکه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"چه کسی خطا را انجام داده است؟"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موجب ساده‌سازی وقایعی می‌شود که معمولاً پیچیده تر از آن هستند که یک مرتکب مشخص داشته باشند و ممکن است باعث متوجه شدن انگشت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اتهام به افراد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شود و بدین واسطه فضا را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مسموم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کند و تلاش ها برای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ارتقاء ایمنی بیمار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آن را مخدوش سازد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91259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94FD-32C7-45D6-B4C5-1495F37C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اخلاق: قبول مسئولیت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A29B0-89FC-48C2-AD7D-910028B69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6755"/>
            <a:ext cx="10515600" cy="3400207"/>
          </a:xfrm>
        </p:spPr>
        <p:txBody>
          <a:bodyPr>
            <a:normAutofit/>
          </a:bodyPr>
          <a:lstStyle/>
          <a:p>
            <a:pPr marR="0" lvl="0" rtl="1"/>
            <a:r>
              <a:rPr lang="fa-IR" sz="3200" b="0" i="0" u="none" strike="noStrike" baseline="0" dirty="0">
                <a:cs typeface="B Nazanin" panose="00000400000000000000" pitchFamily="2" charset="-78"/>
              </a:rPr>
              <a:t>حرف مندان (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professionals 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) باید آماده باشند که سهمی از بار وقایع را تقبل کنند و همواره تمامی ایراد و اشکال را به </a:t>
            </a:r>
            <a:r>
              <a:rPr lang="fa-IR" sz="3200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"</a:t>
            </a:r>
            <a:r>
              <a:rPr lang="fa-IR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سیستم</a:t>
            </a:r>
            <a:r>
              <a:rPr lang="fa-IR" sz="32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" </a:t>
            </a:r>
            <a:r>
              <a:rPr lang="en-US" sz="3200" dirty="0"/>
              <a:t>system)</a:t>
            </a:r>
            <a:r>
              <a:rPr lang="fa-IR" sz="3200" dirty="0"/>
              <a:t> ) نسبت ندهند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12681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EF5E-45C5-4061-8FBA-8154EDF5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قانون: سهل انگاری و اشتباه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A4587-7ECD-42D9-A4DA-5D7812ADCC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قانون این را به رسمیت می‌شناسد که پزشکان ممکن است بدون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سهل انگاری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مرتکب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اشتباه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شوند.</a:t>
            </a:r>
            <a:endParaRPr lang="fa-IR" sz="3600" b="0" i="0" u="none" strike="noStrike" baseline="0" dirty="0">
              <a:cs typeface="B Nazanin" panose="00000400000000000000" pitchFamily="2" charset="-78"/>
            </a:endParaRPr>
          </a:p>
          <a:p>
            <a:pPr marL="0" marR="0" lvl="0" indent="0" algn="l" rtl="1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law recognizes that physicians may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make mistakes without negligence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0" algn="l" rtl="1">
              <a:buNone/>
            </a:pPr>
            <a:endParaRPr lang="fa-IR" sz="3600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در واقع،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مخالفت و برخورد قانون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با اشتباه،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کمتر از مخالفت و برخورد آن با عدم صداقت و تلاش برای پوشاندن خطا و مخفی کاری است، چرا که این مخفی کاری با نقش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امانت دارآنه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پزشک ناسازگار است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56977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FE8E-5EBA-46EE-B406-75C63C234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قانون: نمونه برخورد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D7F37-6870-4477-85A8-6268D0350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90861"/>
            <a:ext cx="10515600" cy="3786101"/>
          </a:xfrm>
        </p:spPr>
        <p:txBody>
          <a:bodyPr/>
          <a:lstStyle/>
          <a:p>
            <a:pPr marR="0" lvl="0" rtl="1"/>
            <a:r>
              <a:rPr lang="fa-IR" sz="3200" b="0" i="0" u="none" strike="noStrike" baseline="0" dirty="0">
                <a:cs typeface="B Nazanin" panose="00000400000000000000" pitchFamily="2" charset="-78"/>
              </a:rPr>
              <a:t>در یک مورد یک </a:t>
            </a:r>
            <a:r>
              <a:rPr lang="fa-IR" sz="32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متخصص ریه 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هنگام تلاش برای بیوپسی از ریه به اشتباه از طحال بیمار بیوپسی کرد. هنگامی که بیمار از نتیجه بیوپسی سوال کرد پزشک بجای </a:t>
            </a:r>
            <a:r>
              <a:rPr lang="fa-IR" sz="32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اقرار راستگویانه به خطا 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، پاسخ داد که به چیز دیگری رسیده(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got something else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) است.</a:t>
            </a:r>
            <a:r>
              <a:rPr lang="fa-IR" sz="32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</a:p>
          <a:p>
            <a:pPr marL="0" marR="0" lvl="0" indent="0" rtl="1">
              <a:buNone/>
            </a:pPr>
            <a:r>
              <a:rPr lang="fa-IR" sz="32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قاضی 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به این نتیجه رسید که متخصص‌ریه وظیفه خود دایر بر </a:t>
            </a:r>
            <a:r>
              <a:rPr lang="fa-IR" sz="32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آشکارسازی</a:t>
            </a:r>
            <a:r>
              <a:rPr lang="fa-IR" sz="3200" b="0" i="0" u="none" strike="noStrike" baseline="0" dirty="0">
                <a:cs typeface="B Nazanin" panose="00000400000000000000" pitchFamily="2" charset="-78"/>
              </a:rPr>
              <a:t> به بیمار </a:t>
            </a:r>
            <a:r>
              <a:rPr lang="fa-IR" sz="3200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sz="32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مبتنی بر روابط حرفه‌ای</a:t>
            </a:r>
            <a:r>
              <a:rPr lang="fa-IR" sz="3200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 (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a matter of professional relations</a:t>
            </a:r>
            <a:r>
              <a:rPr lang="fa-IR" sz="3200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) را زیر پا گذاشته است. و متخصص ریه را محکوم کرد.</a:t>
            </a:r>
          </a:p>
          <a:p>
            <a:pPr marR="0" lvl="0" rtl="1"/>
            <a:endParaRPr lang="fa-IR" b="0" i="0" u="none" strike="noStrike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90280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7E78-23E3-4E52-AC89-F4EA95BF5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قانون: نمونه برخورد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2FFC3-5024-4640-8F72-E7AF13B46B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a-IR" b="0" i="0" u="none" strike="noStrike" baseline="0" dirty="0">
                <a:cs typeface="B Nazanin" panose="00000400000000000000" pitchFamily="2" charset="-78"/>
              </a:rPr>
              <a:t>در مورد دادگاه دیگری در بریتیش کلمبیا ، در سال ۱۹۹۹ یک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جراح در حین عمل جراحی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باز شکم و نورکتومی پره ساکرال، یک رول شکمی را در شکم بیمار جا گذاشته بود و جراح مزبور به پرداخت ۲۰ هزار دلار جریمه محکوم شد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r>
              <a:rPr lang="fa-IR" dirty="0"/>
              <a:t> </a:t>
            </a:r>
            <a:r>
              <a:rPr lang="fa-IR" b="1" dirty="0">
                <a:solidFill>
                  <a:srgbClr val="FF0000"/>
                </a:solidFill>
              </a:rPr>
              <a:t>زیرا</a:t>
            </a:r>
            <a:endParaRPr lang="en-US" b="1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این جراح دو ماه طول داده بود تا حقیقت را به بیمار خود بگوید.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( تاخیر)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در طی این مدت، فعالانه در جهت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مخفی کردن اشتباه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خود کوشیده بود ( با گفتن به پرستاران که موضوع را در هیچ گزارشی مکتوب یا ثبت نکنند). </a:t>
            </a:r>
          </a:p>
          <a:p>
            <a:pPr marL="514350" marR="0" lvl="0" indent="-514350" rtl="1"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دادگاه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تاخیر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جراح در اطلاع دادن به بیمار  و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تلاشهای عامدانه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اش در جهت مخفی کردن اشتباه روی داده را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نشانگر </a:t>
            </a:r>
            <a:r>
              <a:rPr lang="fa-IR" b="1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نگرش نادرست و رفتار حرفه‌ای مستحق مجازات</a:t>
            </a:r>
            <a:r>
              <a:rPr lang="fa-IR" b="1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 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bad faith and unprofessional behavior deserving of punishment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) دانست. </a:t>
            </a:r>
          </a:p>
        </p:txBody>
      </p:sp>
    </p:spTree>
    <p:extLst>
      <p:ext uri="{BB962C8B-B14F-4D97-AF65-F5344CB8AC3E}">
        <p14:creationId xmlns:p14="http://schemas.microsoft.com/office/powerpoint/2010/main" val="232826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14025"/>
            <a:ext cx="10515600" cy="4062937"/>
          </a:xfrm>
        </p:spPr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تعریف خطا:</a:t>
            </a:r>
          </a:p>
          <a:p>
            <a:r>
              <a:rPr lang="fa-IR" dirty="0"/>
              <a:t> عبارتست از </a:t>
            </a:r>
            <a:r>
              <a:rPr lang="fa-IR" b="1" dirty="0">
                <a:solidFill>
                  <a:srgbClr val="FF0000"/>
                </a:solidFill>
              </a:rPr>
              <a:t>اختلال در کامل کردن یک روند برنامه ریزی </a:t>
            </a:r>
            <a:r>
              <a:rPr lang="fa-IR" dirty="0"/>
              <a:t>شده به نحوی که اقدامات مورد نظر، بر اساس آن برنامه پیش نرود و</a:t>
            </a:r>
            <a:r>
              <a:rPr lang="fa-IR" sz="6000" b="1" dirty="0"/>
              <a:t> یا </a:t>
            </a:r>
            <a:r>
              <a:rPr lang="fa-IR" b="1" dirty="0">
                <a:solidFill>
                  <a:srgbClr val="FF0000"/>
                </a:solidFill>
              </a:rPr>
              <a:t>کاربرد یک برنامه ی اشتباه </a:t>
            </a:r>
            <a:r>
              <a:rPr lang="fa-IR" dirty="0"/>
              <a:t>در راه رسیدن به یک هدف مشخص.</a:t>
            </a:r>
          </a:p>
        </p:txBody>
      </p:sp>
    </p:spTree>
    <p:extLst>
      <p:ext uri="{BB962C8B-B14F-4D97-AF65-F5344CB8AC3E}">
        <p14:creationId xmlns:p14="http://schemas.microsoft.com/office/powerpoint/2010/main" val="9885867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65DC7-87F4-46E2-955E-DBA8146D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قانون: موظف می کند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51674-529C-4E14-B81E-9159961656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این رای ها و موارد مشابه حاکی از آنند که حداقل در کانادا،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که در درمان بیمار خود مرتکب خطا شود،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نظر قانونی موظف است که این موضوع را به اطلاع بیمار برساند</a:t>
            </a:r>
            <a:r>
              <a:rPr lang="fa-IR" b="0" i="0" u="none" strike="noStrike" baseline="0" dirty="0">
                <a:latin typeface="Tahoma" panose="020B0604030504040204" pitchFamily="34" charset="0"/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می‌دانیم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موضع گیری قانونی موجود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ممکن است بالینگران را از راستگویی در مورد خطای خود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باز دارد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ولیکن، واقعیت در مورد این بازدارندگی غالباً به نحوی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اغراق آمیز بیان شده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است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92545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FD47-67E2-4EB0-8636-7C1B56B2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B1441-432B-41D1-9FBC-1AF5AC976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50921"/>
            <a:ext cx="10515600" cy="3526042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مطالعه عملکرد پزشکی هاروارد نشان داد که تنها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2 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"وقایع نامطلوب"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ناشی از سهل انگاری نهایتاً منجر به شکایت از سوء عملکرد شده‌اند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lvl="0" indent="0" algn="l" rtl="1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Harvard Medical Practice Study found that only 2% of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negligent adverse events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 led to actual malpractice claims </a:t>
            </a:r>
            <a:endParaRPr lang="fa-IR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3927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BBDCD-F76A-414A-97DA-51209942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قانون: الزام به گزارش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603AE-BE26-4EC2-91F6-8FBA1E48F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برای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ارتقا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ایمنی بیماران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برخی از نواحی قضایی مقرراتی را وضع کرده‌اند که: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گزارش وقایع به مراجع مناسب در نظام سلامت را الزام می کنند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 </a:t>
            </a: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آشکارسازی برای بیماران و خانواده‌های ایشان نیز الزامی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شده است. </a:t>
            </a:r>
          </a:p>
          <a:p>
            <a:pPr marR="0" lvl="0" rtl="1"/>
            <a:endParaRPr lang="fa-IR" dirty="0"/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قا</a:t>
            </a:r>
            <a:r>
              <a:rPr lang="fa-IR" dirty="0"/>
              <a:t>نون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موارد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اقرار به خطا یا وقایع نامطلوب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را از محاسبه شده به عنوان یافته قضایی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مصون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کرده‌اند.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بدون چنین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متمم هایی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تلاش‌های قانون‌گذارانه برای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ارتقاء کیفیت مراقبت و تشویق گزارش دهی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ممکن است با شکست روبرو شود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86390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A8C2A-67E9-4458-9BBC-61040E4A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سیاست: الزام</a:t>
            </a:r>
            <a:endParaRPr lang="en-US" sz="2800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35D37-825F-4F7A-A4A5-801CA5E93D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در سال ۲۰۰۱، تعداد زیادی از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اسناد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 حاوی سیاست‌های حرفه</a:t>
            </a:r>
            <a:r>
              <a:rPr lang="fa-IR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‌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ای در رابطه با آشکار سازی وقایع نامطلوب در مراقبت‌های سلامت منتشر شده‌اند. </a:t>
            </a:r>
          </a:p>
          <a:p>
            <a:pPr marR="0" lvl="0" rtl="1"/>
            <a:endParaRPr lang="fa-IR" b="0" i="0" u="none" strike="noStrike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امروزه،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کدهای اخلاقی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پزشکان در کانادا و آمریکا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تصریح به آشکارسازی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خطا پرداخته شده است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 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بسیاری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سازمان‌های حرفه‌ای یا مراجع صدور پروانه برای پزشکان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سیاستهایی را دارند یا در حال تدوین آنها می باشند که پزشکان را نسبت به آشکارسازی وقایع نامطلوب به بیماران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الزام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می کنند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15919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B584-92C9-404C-995F-893C2B1C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سیاست: بیمه گران حرفه‌ای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474BC-903A-4D9A-8168-CEA2FEAE61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گذشته ،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بیمه‌گران حِرَف </a:t>
            </a:r>
            <a:r>
              <a:rPr lang="fa-IR" dirty="0">
                <a:solidFill>
                  <a:srgbClr val="FF0000"/>
                </a:solidFill>
                <a:latin typeface="Times New Roman" panose="02020603050405020304" pitchFamily="18" charset="0"/>
              </a:rPr>
              <a:t>پزشکی </a:t>
            </a:r>
            <a:r>
              <a:rPr lang="fa-IR" dirty="0">
                <a:latin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</a:rPr>
              <a:t>Insurers of medical professionals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) به نحوه سنتی از بیمه محکومیت قضایی از این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ابا داشتند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که به پزشکان توصیه کنند که در صورت حادث شدن واقعه نامطلوب، آن را آشکارا با بیمار در میان بگذارند.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این امر امروزه در حال تغییر است. برای مثال سازمان بیمه گر پزشکان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کانادایی (انجمن پشتیبانی کننده پزشکان کانادا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Canadian Medical Protective Association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) با آگاهی از روند جدید در این حیطه ،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راستگویی را توصیه می‌کنند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و این را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بهترین روش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برای  موارد زیر می دانند: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تقویت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رابطه پزشک </a:t>
            </a:r>
            <a:r>
              <a:rPr lang="fa-IR" b="0" i="0" u="none" strike="noStrike" baseline="0" dirty="0">
                <a:latin typeface="Arial" panose="020B0604020202020204" pitchFamily="34" charset="0"/>
                <a:cs typeface="B Nazanin" panose="00000400000000000000" pitchFamily="2" charset="-78"/>
              </a:rPr>
              <a:t>– بیمار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کاستن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از ناگواری هر سو عملکرد بالقوه </a:t>
            </a:r>
            <a:endParaRPr lang="en-US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48682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DCEB8-D7F6-4FC8-BCF8-52D9CBB6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چرا آشکارسازی خطای پزشکی دارای اهمیت است ؟</a:t>
            </a:r>
            <a:b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Why is disclosure of medical error important?</a:t>
            </a: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 </a:t>
            </a:r>
            <a:b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</a:b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سیاست: بیمارستانها و کیفیت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56A24-7C04-4010-9128-226113480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13357"/>
            <a:ext cx="10515600" cy="4163605"/>
          </a:xfrm>
        </p:spPr>
        <p:txBody>
          <a:bodyPr/>
          <a:lstStyle/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بیمارستان ها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اغلب سیاست هایی دارند که گزارش دهی و آشکارسازی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وقایع پزشکی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medical incidents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 را به عنوان بخشی از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برنامه‌های تضمین کیفیت،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تشویق می کنند.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تلاش‌ها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در جهت ایجاد سیاست هایی برای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 سازی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ایالات متحده شدت گرفته است، به ویژه بعد از آنکه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مرجع ملی اعتباربخشی بیمارستان‌ها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 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الزام کرد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که تمامی بیمارستان ها باید روشی را برای آشکار سازی پیامدهای غیرمنتظره مراقبت به بیماران و یا خانواده‌های ایشان اعمال یا تعبیه نمایند.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راهنماها و مقالاتی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Guidelines for and articles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) در رابطه با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"آشکارسازی شفاف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 </a:t>
            </a:r>
            <a:r>
              <a:rPr lang="fa-I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open disclosure</a:t>
            </a:r>
            <a:r>
              <a:rPr lang="fa-I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وقایع غیر منتظره پزشکی در آمریکا، بریتانیا، کانادا و استرالیا منتشر شده‌اند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45707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B476E-B9DF-4E57-BA22-EE629A32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00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مطالعه های تجربی</a:t>
            </a:r>
            <a:b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Empirical studies</a:t>
            </a:r>
            <a:endParaRPr lang="en-US" b="0" i="0" u="none" strike="noStrike" kern="1400" baseline="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12DFD-38D4-4197-97BF-7BEE3EDEC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اینکه مراقبت پزشکی باعث وارد آمدن آسیب شود،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مسئله بسیار با اهمیت است.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مطالعه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عملکرد پزشکی هاروارد از اواسط دهه ۱۹۸۰ نشان داد: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</a:rPr>
              <a:t>3/7</a:t>
            </a:r>
            <a:r>
              <a:rPr lang="fa-IR" sz="2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درصد </a:t>
            </a:r>
            <a:r>
              <a:rPr lang="fa-IR" sz="2800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از بیماران در بیمارستان ها از </a:t>
            </a:r>
            <a:r>
              <a:rPr lang="fa-IR" sz="2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واقعه های نامطلوب </a:t>
            </a:r>
            <a:r>
              <a:rPr lang="fa-IR" sz="2800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رنج برده‌اند.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تقریباً نیمی </a:t>
            </a:r>
            <a:r>
              <a:rPr lang="fa-IR" sz="2800" b="0" i="0" u="none" strike="noStrike" baseline="0" dirty="0">
                <a:cs typeface="B Nazanin" panose="00000400000000000000" pitchFamily="2" charset="-78"/>
              </a:rPr>
              <a:t>از این وقایع قابل 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پیشگیری</a:t>
            </a:r>
            <a:r>
              <a:rPr lang="fa-IR" sz="2800" b="0" i="0" u="none" strike="noStrike" baseline="0" dirty="0">
                <a:cs typeface="B Nazanin" panose="00000400000000000000" pitchFamily="2" charset="-78"/>
              </a:rPr>
              <a:t> بوده اند.</a:t>
            </a:r>
            <a:endParaRPr lang="fa-IR" sz="2800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43360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2AB5-8BA5-4E52-8B4E-E1F8F7C3B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6FA6A-C476-4504-B190-2DFC49D632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مطالعه کیفیت در مراقبت‌های سلامت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استرالیا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که در اواسط دهه ۱۹۹۰ انجام گرفت، دریافت 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۱۷درصد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موارد بستری با واقعه ای نامطلوب همراه بودند 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۵۱ 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آنها قابل پیشگیری محسوب شده اند.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در ایالت‌های یوتا و کلرادو ، داده‌های سال ۱۹۹۲ آشکار ساخت که میزان بروز آسیب در اثر مراقبت پزشکی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2/9 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بوده است.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مطالعه های اخیر در بریتانیا به دانمارک ، فرانسه ، زلاندنو، کانادا، اسپانیا، همگی میزان های مشابهی از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وقایع نامطلوب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(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۳ تا ۱۶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درصد در بیماران بستری) و با قابلیت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پیشگیری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بین۲۰ تا ۵۰ درصد 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از تمام وقایع را نشان داده‌اند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5144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BE1A-EC37-4CF7-B282-EE9AB1E7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BA26C-E5CB-40B9-987A-3F54AF7BCA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عین حال ، ناهمسانی های موجود در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تعریف خطا و روش شناسی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مطالعه باید ما را در مورد این ادعا به شک اندازد که صدها هزار مورد مرگ بیماران در سال، در نتیجه خطای پزشکی رخ می‌دهد.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این مطالعات نمی‌توانند بگویند که در صورت عدم وقوع این یا آن خطا 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 اکنون زنده بود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این مطالعات راهی به دریافت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علیت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نمی برند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6671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246E-F8D9-4CC0-A878-D8704AA7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EC842-6F0B-42CD-B2A1-38FA0E307A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وضعیت واقعی خطا ممکن است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بهتر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باشد. همچنین، ممکن است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بدتر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باشد، چرا که: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 بیمارستان‌ها و وقایع نامطلوب را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کمتر از حد واقع ثبت و گزارش می‌کنند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 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موانع بسیار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پیش روی گزارش دهی صحیح و دقیق از سوی کارکنان وجود دارد. </a:t>
            </a:r>
          </a:p>
          <a:p>
            <a:pPr marL="514350" marR="0" lvl="0" indent="-514350" rtl="1"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همچنین، خطای پزشکی ابعاد دیگری دارد که در این مطالعات مورد کاوش قرار نگرفته‌اند. 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برای مثال </a:t>
            </a:r>
            <a:r>
              <a:rPr lang="fa-IR" dirty="0">
                <a:solidFill>
                  <a:srgbClr val="FF0000"/>
                </a:solidFill>
              </a:rPr>
              <a:t>مراقبت سرپایی </a:t>
            </a:r>
            <a:r>
              <a:rPr lang="fa-IR" dirty="0"/>
              <a:t>(</a:t>
            </a:r>
            <a:r>
              <a:rPr lang="en-US" dirty="0"/>
              <a:t>ambulatory care</a:t>
            </a:r>
            <a:r>
              <a:rPr lang="fa-IR" dirty="0"/>
              <a:t>) که طی آن بسیاری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مراقبت‌های سلامت ارائه می‌شود تا حد زیادی تحت پایش و مطالعه قرار نگرفته است. </a:t>
            </a:r>
          </a:p>
        </p:txBody>
      </p:sp>
    </p:spTree>
    <p:extLst>
      <p:ext uri="{BB962C8B-B14F-4D97-AF65-F5344CB8AC3E}">
        <p14:creationId xmlns:p14="http://schemas.microsoft.com/office/powerpoint/2010/main" val="217480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z="3200" dirty="0"/>
              <a:t>خطاهای پزشکی، قصور خدمت یا ارتکاب عمل اشتباه در </a:t>
            </a:r>
            <a:r>
              <a:rPr lang="fa-IR" sz="3200" b="1" dirty="0">
                <a:solidFill>
                  <a:srgbClr val="FF0000"/>
                </a:solidFill>
              </a:rPr>
              <a:t>برنامه ریزی یا اجرا </a:t>
            </a:r>
            <a:r>
              <a:rPr lang="fa-IR" sz="3200" dirty="0"/>
              <a:t>تعریف می شود.</a:t>
            </a:r>
          </a:p>
          <a:p>
            <a:endParaRPr lang="fa-IR" sz="3200" dirty="0"/>
          </a:p>
          <a:p>
            <a:r>
              <a:rPr lang="fa-IR" sz="3200" dirty="0"/>
              <a:t> خطاهای پزشکی که </a:t>
            </a:r>
            <a:r>
              <a:rPr lang="fa-IR" sz="3200" dirty="0">
                <a:solidFill>
                  <a:srgbClr val="FF0000"/>
                </a:solidFill>
              </a:rPr>
              <a:t>بطور بالفعل یا بالقوه </a:t>
            </a:r>
            <a:r>
              <a:rPr lang="fa-IR" sz="3200" dirty="0"/>
              <a:t>باعث یک </a:t>
            </a:r>
            <a:r>
              <a:rPr lang="fa-IR" sz="3200" dirty="0">
                <a:solidFill>
                  <a:srgbClr val="FF0000"/>
                </a:solidFill>
              </a:rPr>
              <a:t>نتیجه ناخواسته (</a:t>
            </a:r>
            <a:r>
              <a:rPr lang="en-US" sz="3200" b="1" dirty="0">
                <a:solidFill>
                  <a:srgbClr val="FF0000"/>
                </a:solidFill>
              </a:rPr>
              <a:t>event adverse </a:t>
            </a:r>
            <a:r>
              <a:rPr lang="fa-IR" sz="3200" dirty="0">
                <a:solidFill>
                  <a:srgbClr val="FF0000"/>
                </a:solidFill>
              </a:rPr>
              <a:t>)</a:t>
            </a:r>
            <a:r>
              <a:rPr lang="fa-IR" sz="3200" dirty="0"/>
              <a:t> می شود.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783267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246E-F8D9-4CC0-A878-D8704AA7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EC842-6F0B-42CD-B2A1-38FA0E307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33475"/>
            <a:ext cx="10515600" cy="3643488"/>
          </a:xfrm>
        </p:spPr>
        <p:txBody>
          <a:bodyPr>
            <a:normAutofit/>
          </a:bodyPr>
          <a:lstStyle/>
          <a:p>
            <a:pPr marR="0" lvl="0" rtl="1"/>
            <a:r>
              <a:rPr lang="fa-IR" dirty="0"/>
              <a:t>مطالعه‌های خطا به این یافته محدود است که می توان نشان داد که نیمی از تمامی </a:t>
            </a:r>
            <a:r>
              <a:rPr lang="fa-IR" dirty="0">
                <a:solidFill>
                  <a:srgbClr val="FF0000"/>
                </a:solidFill>
              </a:rPr>
              <a:t>مداخلات مراقبتی</a:t>
            </a:r>
            <a:r>
              <a:rPr lang="fa-IR" dirty="0"/>
              <a:t> در ایالات متحده </a:t>
            </a:r>
            <a:r>
              <a:rPr lang="fa-IR" b="1" dirty="0">
                <a:solidFill>
                  <a:srgbClr val="FF0000"/>
                </a:solidFill>
              </a:rPr>
              <a:t>نامتناسب</a:t>
            </a:r>
            <a:r>
              <a:rPr lang="fa-IR" dirty="0"/>
              <a:t> (</a:t>
            </a:r>
            <a:r>
              <a:rPr lang="en-US" dirty="0"/>
              <a:t>inappropriate</a:t>
            </a:r>
            <a:r>
              <a:rPr lang="fa-IR" dirty="0"/>
              <a:t> ) هستند، هر چند که احتمالا همواره </a:t>
            </a:r>
            <a:r>
              <a:rPr lang="fa-IR" b="1" dirty="0">
                <a:solidFill>
                  <a:srgbClr val="FF0000"/>
                </a:solidFill>
              </a:rPr>
              <a:t>غیر ایمن </a:t>
            </a:r>
            <a:r>
              <a:rPr lang="fa-IR" dirty="0"/>
              <a:t>(</a:t>
            </a:r>
            <a:r>
              <a:rPr lang="en-US" dirty="0"/>
              <a:t>unsafe</a:t>
            </a:r>
            <a:r>
              <a:rPr lang="fa-IR" dirty="0"/>
              <a:t>) نیستند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94823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C13A0-0814-4D40-85CB-31606994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A30F1-2873-4E81-8F8A-242E3B87E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67699"/>
            <a:ext cx="10515600" cy="3509264"/>
          </a:xfrm>
        </p:spPr>
        <p:txBody>
          <a:bodyPr>
            <a:normAutofit/>
          </a:bodyPr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صرفنظر از میزان دقیق وقایع زیان بار پزشکی 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هر واقعه‌ای موضوع آشکارسازی </a:t>
            </a:r>
            <a:r>
              <a:rPr lang="fa-IR" dirty="0"/>
              <a:t>(</a:t>
            </a:r>
            <a:r>
              <a:rPr lang="en-US" dirty="0"/>
              <a:t>each event raises the issue of disclosure</a:t>
            </a:r>
            <a:r>
              <a:rPr lang="fa-IR" dirty="0"/>
              <a:t>)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را پیش می آورد.</a:t>
            </a:r>
          </a:p>
        </p:txBody>
      </p:sp>
    </p:spTree>
    <p:extLst>
      <p:ext uri="{BB962C8B-B14F-4D97-AF65-F5344CB8AC3E}">
        <p14:creationId xmlns:p14="http://schemas.microsoft.com/office/powerpoint/2010/main" val="3783916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C13A0-0814-4D40-85CB-31606994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A30F1-2873-4E81-8F8A-242E3B87E0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مطالعه‌ای که طی آن برای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"بیماران"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پزشکان عمومی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dirty="0">
                <a:latin typeface="Calibri" panose="020F0502020204030204" pitchFamily="34" charset="0"/>
              </a:rPr>
              <a:t>Patients of primary care physicians </a:t>
            </a:r>
            <a:r>
              <a:rPr lang="fa-IR" dirty="0">
                <a:latin typeface="Calibri" panose="020F0502020204030204" pitchFamily="34" charset="0"/>
              </a:rPr>
              <a:t>)،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وضعیتی فرضی مطرح شد و مشخص گردید:</a:t>
            </a:r>
          </a:p>
          <a:p>
            <a:pPr marR="0" lvl="0" rtl="1"/>
            <a:endParaRPr lang="fa-IR" b="0" i="0" u="none" strike="noStrike" baseline="0" dirty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>
              <a:buFont typeface="Wingdings" panose="05000000000000000000" pitchFamily="2" charset="2"/>
              <a:buChar char="q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۹۸ 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بیماران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خواهان اطلاع رسانی صادقانه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مورد خطا </a:t>
            </a:r>
            <a:r>
              <a:rPr lang="fa-IR" dirty="0"/>
              <a:t>(</a:t>
            </a:r>
            <a:r>
              <a:rPr lang="en-US" dirty="0"/>
              <a:t>Honest acknowledgement of errors</a:t>
            </a:r>
            <a:r>
              <a:rPr lang="fa-IR" dirty="0"/>
              <a:t> ) بودند، حتی اگر خطا جزئی بوده باشد.</a:t>
            </a:r>
          </a:p>
          <a:p>
            <a:pPr marR="0" lvl="0" rtl="1">
              <a:buFont typeface="Wingdings" panose="05000000000000000000" pitchFamily="2" charset="2"/>
              <a:buChar char="q"/>
            </a:pPr>
            <a:endParaRPr lang="fa-IR" dirty="0"/>
          </a:p>
          <a:p>
            <a:pPr marR="0" lvl="0" rtl="1">
              <a:buFont typeface="Wingdings" panose="05000000000000000000" pitchFamily="2" charset="2"/>
              <a:buChar char="q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بیماران بیان داشتند که اگر اطلاع رسانی صادقانه انجام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نشود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احتمال بیشتری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خواهد داشت که علیه پزشک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شکایت قضایی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sue the physician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) کنند.</a:t>
            </a:r>
          </a:p>
        </p:txBody>
      </p:sp>
    </p:spTree>
    <p:extLst>
      <p:ext uri="{BB962C8B-B14F-4D97-AF65-F5344CB8AC3E}">
        <p14:creationId xmlns:p14="http://schemas.microsoft.com/office/powerpoint/2010/main" val="136955119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3A83-78C6-4687-8509-591AB90A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27446-750A-4B87-BA61-9E12BEDB0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49585"/>
            <a:ext cx="10515600" cy="3727378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یک مطالعه اخیر که بر روی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"بیماران" در ایالات متحده انجام شد این یافته ها به دست آمد: </a:t>
            </a:r>
          </a:p>
          <a:p>
            <a:pPr marR="720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بدون آشکارسازی کامل خطا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۳۴ درصد از بیماران به سراغ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مشاوره </a:t>
            </a:r>
            <a:r>
              <a:rPr lang="fa-IR" dirty="0">
                <a:solidFill>
                  <a:srgbClr val="FF0000"/>
                </a:solidFill>
              </a:rPr>
              <a:t>قانونی </a:t>
            </a:r>
            <a:r>
              <a:rPr lang="fa-IR" dirty="0"/>
              <a:t>(</a:t>
            </a:r>
            <a:r>
              <a:rPr lang="en-US" dirty="0"/>
              <a:t>legal advice</a:t>
            </a:r>
            <a:r>
              <a:rPr lang="fa-IR" dirty="0"/>
              <a:t>) می‌رود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</a:t>
            </a:r>
          </a:p>
          <a:p>
            <a:pPr lvl="0"/>
            <a:r>
              <a:rPr lang="fa-IR" b="1" dirty="0">
                <a:solidFill>
                  <a:srgbClr val="FF0000"/>
                </a:solidFill>
              </a:rPr>
              <a:t>حتی در صورت آشکار سازی کامل</a:t>
            </a:r>
            <a:r>
              <a:rPr lang="fa-IR" dirty="0"/>
              <a:t> 19/6درصد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از بیماران بیان کردند که،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اگر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خطا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تهدیدکننده حیات </a:t>
            </a:r>
            <a:r>
              <a:rPr lang="fa-IR" dirty="0"/>
              <a:t>بوده باشد به سراغ مشاوره قانونی می‌رود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2983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9406E-45D8-4C11-A986-9410A7BF7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CA551-E685-40F3-9040-BBD6F75D9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تجربه کنتاکی نشان می دهد که: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بیمارستان‌ها می‌توانند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درباره پیامدهای غیر منتظره مراقبت با بیماران،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راستگو باشند و خطر شکایت قانونی را افزایش ندهند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این مطالعه به این موضوع نپرداخته که آیا این شفافیت موجب حذف یا کاهش شکایات قضایی معطوف به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 به طور خاص می‌شود یا نه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15861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7E0AC-4D9B-48F0-9E92-1A0844DE0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C2F5C-996E-49CB-AAAE-C710B106D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بیماران و پزشکان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غالباً درباره اینکه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چه برخوردی باید با پزشک خطاکار شود </a:t>
            </a:r>
            <a:r>
              <a:rPr lang="fa-IR" dirty="0"/>
              <a:t>(</a:t>
            </a:r>
            <a:r>
              <a:rPr lang="en-US" dirty="0"/>
              <a:t>what should happen to the erring physician</a:t>
            </a:r>
            <a:r>
              <a:rPr lang="fa-IR" dirty="0"/>
              <a:t>)،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اختلاف نظر دارند. 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مطالعه‌ای: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25 درصد از بیماران پاسخ دهنده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موافق اقدام قضایی </a:t>
            </a:r>
            <a:r>
              <a:rPr lang="fa-IR" dirty="0"/>
              <a:t>(</a:t>
            </a:r>
            <a:r>
              <a:rPr lang="en-US" dirty="0"/>
              <a:t>Lawsuits</a:t>
            </a:r>
            <a:r>
              <a:rPr lang="fa-IR" dirty="0"/>
              <a:t>)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بودند.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40 درصد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از بیماران خواهان آن بودند که پزشکی خطا کار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جریمه </a:t>
            </a:r>
            <a:r>
              <a:rPr lang="fa-IR" dirty="0">
                <a:latin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</a:rPr>
              <a:t>Be fined</a:t>
            </a:r>
            <a:r>
              <a:rPr lang="fa-IR" dirty="0">
                <a:latin typeface="Times New Roman" panose="02020603050405020304" pitchFamily="18" charset="0"/>
              </a:rPr>
              <a:t>)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شود.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50 درصد موافق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تعلیق پروانه طبابت پزشک </a:t>
            </a:r>
            <a:r>
              <a:rPr lang="fa-IR" dirty="0">
                <a:latin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</a:rPr>
              <a:t>suspension of licenses</a:t>
            </a:r>
            <a:r>
              <a:rPr lang="fa-IR" dirty="0">
                <a:latin typeface="Times New Roman" panose="02020603050405020304" pitchFamily="18" charset="0"/>
              </a:rPr>
              <a:t> )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خطاکار بودند. 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این گزینه‌ها توسط تعداد بسیار اندکی از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پزشکانی که مورد پرسش قرار گرفتند انتخاب شدند.</a:t>
            </a:r>
          </a:p>
        </p:txBody>
      </p:sp>
    </p:spTree>
    <p:extLst>
      <p:ext uri="{BB962C8B-B14F-4D97-AF65-F5344CB8AC3E}">
        <p14:creationId xmlns:p14="http://schemas.microsoft.com/office/powerpoint/2010/main" val="40394069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F90D5-0B44-4159-8055-0F3A33121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89698-F074-4866-AB0F-14C30210D7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مطالعه‌ای که در سال ۲۰۰۵ انجام گرفت :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۹۳% ارائه دهندگان مراقبت </a:t>
            </a:r>
            <a:r>
              <a:rPr lang="fa-IR" dirty="0"/>
              <a:t>(</a:t>
            </a:r>
            <a:r>
              <a:rPr lang="en-US" dirty="0"/>
              <a:t>Health plan members</a:t>
            </a:r>
            <a:r>
              <a:rPr lang="fa-IR" dirty="0"/>
              <a:t>) آماده بودند که در صورتی که </a:t>
            </a:r>
            <a:r>
              <a:rPr lang="fa-IR" b="1" dirty="0">
                <a:solidFill>
                  <a:srgbClr val="7030A0"/>
                </a:solidFill>
              </a:rPr>
              <a:t>بیمار</a:t>
            </a:r>
            <a:r>
              <a:rPr lang="fa-IR" dirty="0"/>
              <a:t>، اطلاعات مهمی را از پزشکان </a:t>
            </a:r>
            <a:r>
              <a:rPr lang="fa-IR" b="1" dirty="0">
                <a:solidFill>
                  <a:srgbClr val="7030A0"/>
                </a:solidFill>
              </a:rPr>
              <a:t>پنهان کرده بود</a:t>
            </a:r>
            <a:r>
              <a:rPr lang="fa-IR" dirty="0"/>
              <a:t>، پزشک را بابت خطا ببخشند. (</a:t>
            </a:r>
            <a:r>
              <a:rPr lang="fa-IR" dirty="0">
                <a:solidFill>
                  <a:srgbClr val="FF0000"/>
                </a:solidFill>
              </a:rPr>
              <a:t>پنهان کاری بیمار</a:t>
            </a:r>
            <a:r>
              <a:rPr lang="fa-IR" dirty="0"/>
              <a:t>)</a:t>
            </a:r>
          </a:p>
          <a:p>
            <a:pPr marR="0" lvl="0" rtl="1"/>
            <a:endParaRPr lang="fa-IR" dirty="0"/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اما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ارائه دهندگان مراقبت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 این موارد حاضر به بخشش نبودند: </a:t>
            </a:r>
          </a:p>
          <a:p>
            <a:pPr marL="1885950" marR="7200" lvl="3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اگر پزشک به وضوح 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خسته</a:t>
            </a:r>
            <a:r>
              <a:rPr lang="fa-IR" sz="2800" b="0" i="0" u="none" strike="noStrike" baseline="0" dirty="0">
                <a:cs typeface="B Nazanin" panose="00000400000000000000" pitchFamily="2" charset="-78"/>
              </a:rPr>
              <a:t> بود.( ۳۲% )</a:t>
            </a:r>
          </a:p>
          <a:p>
            <a:pPr marL="1885950" lvl="3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فاقد 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دانش</a:t>
            </a:r>
            <a:r>
              <a:rPr lang="fa-IR" sz="2800" b="0" i="0" u="none" strike="noStrike" baseline="0" dirty="0">
                <a:cs typeface="B Nazanin" panose="00000400000000000000" pitchFamily="2" charset="-78"/>
              </a:rPr>
              <a:t> کافی بود. (۲۴% )</a:t>
            </a:r>
          </a:p>
          <a:p>
            <a:pPr marL="1885950" lvl="3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پیگیری</a:t>
            </a:r>
            <a:r>
              <a:rPr lang="fa-IR" sz="2800" b="0" i="0" u="none" strike="noStrike" baseline="0" dirty="0">
                <a:cs typeface="B Nazanin" panose="00000400000000000000" pitchFamily="2" charset="-78"/>
              </a:rPr>
              <a:t> را انجام نداده بود ( ۱۵%) </a:t>
            </a:r>
            <a:endParaRPr lang="en-US" sz="2800" b="0" i="0" u="none" strike="noStrike" baseline="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72494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FBFDC-775A-4AFA-AD5C-C985A74C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7378A-CE44-4427-BEE0-AB8A6C016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14693"/>
            <a:ext cx="10515600" cy="3962269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chemeClr val="bg2"/>
                </a:solidFill>
                <a:cs typeface="B Nazanin" panose="00000400000000000000" pitchFamily="2" charset="-78"/>
              </a:rPr>
              <a:t>یک مشکل این مطالعات، این پیش فرض است که </a:t>
            </a:r>
            <a:r>
              <a:rPr lang="fa-IR" b="1" i="0" u="none" strike="noStrike" baseline="0" dirty="0">
                <a:solidFill>
                  <a:schemeClr val="bg2"/>
                </a:solidFill>
                <a:cs typeface="B Nazanin" panose="00000400000000000000" pitchFamily="2" charset="-78"/>
              </a:rPr>
              <a:t>تمایز دادن خطا</a:t>
            </a:r>
            <a:r>
              <a:rPr lang="fa-IR" b="0" i="0" u="none" strike="noStrike" baseline="0" dirty="0">
                <a:solidFill>
                  <a:schemeClr val="bg2"/>
                </a:solidFill>
                <a:cs typeface="B Nazanin" panose="00000400000000000000" pitchFamily="2" charset="-78"/>
              </a:rPr>
              <a:t>- واژه‌ای که حاکی از نقص اخلاقی و بروز اشتباه است -از دیگر </a:t>
            </a:r>
            <a:r>
              <a:rPr lang="fa-IR" b="0" i="0" u="none" strike="noStrike" baseline="0" dirty="0">
                <a:solidFill>
                  <a:schemeClr val="bg2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none" strike="noStrike" baseline="0" dirty="0">
                <a:solidFill>
                  <a:schemeClr val="bg2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وقایع نامطلوب</a:t>
            </a:r>
            <a:r>
              <a:rPr lang="fa-IR" b="0" i="0" u="none" strike="noStrike" baseline="0" dirty="0">
                <a:solidFill>
                  <a:schemeClr val="bg2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 ، آسان است:</a:t>
            </a:r>
          </a:p>
          <a:p>
            <a:pPr marR="0" lvl="0" rtl="1"/>
            <a:r>
              <a:rPr lang="fa-IR" b="0" i="0" u="none" strike="noStrike" baseline="0" dirty="0">
                <a:solidFill>
                  <a:schemeClr val="bg2"/>
                </a:solidFill>
                <a:cs typeface="B Nazanin" panose="00000400000000000000" pitchFamily="2" charset="-78"/>
              </a:rPr>
              <a:t> اگر چیز بدی رخ دهد، باید در اثر خطای کسی بوده باشد.</a:t>
            </a:r>
          </a:p>
          <a:p>
            <a:pPr marR="0" lvl="0" rtl="1"/>
            <a:r>
              <a:rPr lang="fa-IR" b="0" i="0" u="none" strike="noStrike" baseline="0" dirty="0">
                <a:solidFill>
                  <a:schemeClr val="bg2"/>
                </a:solidFill>
                <a:cs typeface="B Nazanin" panose="00000400000000000000" pitchFamily="2" charset="-78"/>
              </a:rPr>
              <a:t> از شرکت‌کنندگان در مطالعه خواسته می‌شود که به سناریو ساده سازی شده پاسخ گویند، حال آنکه تجربه ی واقعی در هنگام وقوع پیچیده‌تر بوده است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572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CE976-61D7-4563-8C48-FE25199F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مطالعه های تجربی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Empirical studies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3982C-9720-415F-B66A-5C98A703F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هنگامی که آسیبی برای</a:t>
            </a:r>
            <a:r>
              <a:rPr lang="fa-IR" b="0" i="0" u="none" strike="noStrike" baseline="0" dirty="0">
                <a:latin typeface="Times New Roman" panose="02020603050405020304" pitchFamily="18" charset="0"/>
                <a:cs typeface="B Nazanin" panose="00000400000000000000" pitchFamily="2" charset="-78"/>
              </a:rPr>
              <a:t>  بیماری در اثر مراقبت پزشکی رخ می‌دهد مهم است که در صورت امکان </a:t>
            </a:r>
            <a:r>
              <a:rPr lang="fa-IR" dirty="0">
                <a:latin typeface="Times New Roman" panose="02020603050405020304" pitchFamily="18" charset="0"/>
              </a:rPr>
              <a:t>اطمینان حاصل شود که </a:t>
            </a:r>
            <a:r>
              <a:rPr lang="fa-I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چه چیزی اتفاق افتاده است</a:t>
            </a:r>
            <a:r>
              <a:rPr lang="fa-IR" dirty="0">
                <a:latin typeface="Times New Roman" panose="02020603050405020304" pitchFamily="18" charset="0"/>
              </a:rPr>
              <a:t>، حال آنکه غالباً افتراق میان انواع گوناگون وقایع و اینکه نقص در کجا بوده یا نبوده است دشوار است.</a:t>
            </a:r>
          </a:p>
          <a:p>
            <a:pPr marR="0" lvl="0" rtl="1"/>
            <a:endParaRPr lang="fa-IR" dirty="0">
              <a:latin typeface="Times New Roman" panose="02020603050405020304" pitchFamily="18" charset="0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برخی از وقایع نامطلوب(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Adverse events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) حاصل: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"خطا"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یا حتی "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سهل انگاری فردی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 هستند.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مقولات </a:t>
            </a:r>
            <a:r>
              <a:rPr lang="fa-IR" b="0" i="0" u="none" strike="noStrike" baseline="0" dirty="0"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سیستمیک" پیش می آیند ( مثلا وجود دو شیشه حاوی دارو که ظاهر یکسانی دارند )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خطاهای یا غفلت های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چند نفر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از اعضای تیم ارائه دهنده مراقبت هستند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0341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51944-E080-443D-B567-F049026C91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R="3600"/>
            <a:r>
              <a:rPr lang="fa-IR" sz="2800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should I approach the disclosure of medical error in practice?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5FE6-D7DE-4343-9DC4-0E87673F5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66363"/>
            <a:ext cx="10515600" cy="3710600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واضح است که آشکارسازی خطا برای پزشکان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کاری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پر چالش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است.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حرفمندان پزشکی از خود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انتظارات بالایی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دارند و تعجب آور نیست اگر بازنمایی شفاف خطاهای خود را نزد بیماران و همکاران،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دشوار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بیابند.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940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4522-BBFD-4D9D-A53C-BC03C894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latin typeface="AdvPS3D0FB2"/>
              </a:rPr>
              <a:t>خطای پزشکی</a:t>
            </a:r>
            <a:br>
              <a:rPr lang="en-US" sz="4000" dirty="0">
                <a:solidFill>
                  <a:srgbClr val="FF0000"/>
                </a:solidFill>
                <a:latin typeface="AdvPS3D0FB2"/>
              </a:rPr>
            </a:br>
            <a:r>
              <a:rPr lang="en-US" sz="4000" dirty="0">
                <a:solidFill>
                  <a:srgbClr val="FF0000"/>
                </a:solidFill>
                <a:latin typeface="AdvPS3D0FB2"/>
              </a:rPr>
              <a:t>Medical error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78FF0-7B09-4FE8-8B91-BDB7F4ECF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 </a:t>
            </a:r>
            <a:r>
              <a:rPr lang="fa-IR" b="1" dirty="0">
                <a:solidFill>
                  <a:srgbClr val="FF0000"/>
                </a:solidFill>
              </a:rPr>
              <a:t>این خطاها شامل موارد زیر می باشند: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dirty="0"/>
              <a:t> </a:t>
            </a:r>
            <a:r>
              <a:rPr lang="fa-IR" sz="3200" dirty="0"/>
              <a:t>اشتباهات تشخیصی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3200" dirty="0"/>
              <a:t> اشتباهات در تجویز دارو و روشهای درمانی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3200" dirty="0"/>
              <a:t> اشتباه در پروسیجر جراحی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3200" dirty="0"/>
              <a:t> اشتباه در استفاده از فنآوری و تجهیزات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3200" dirty="0"/>
              <a:t>اشتباه در تفسیر تستهای پاراکلینیک</a:t>
            </a:r>
          </a:p>
        </p:txBody>
      </p:sp>
    </p:spTree>
    <p:extLst>
      <p:ext uri="{BB962C8B-B14F-4D97-AF65-F5344CB8AC3E}">
        <p14:creationId xmlns:p14="http://schemas.microsoft.com/office/powerpoint/2010/main" val="32251037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688B-93D9-46D3-93A8-663574FA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9DB7-6B3E-4587-9138-F99BC87DE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بالینگرانی که شاهد آشکارسازی خطا نزد بیمار از سوی همکار خود بوده‌اند، احتمال بیشتری دارد که خودشان نیز چنین کنند. </a:t>
            </a:r>
            <a:r>
              <a:rPr lang="fa-IR" b="1" i="0" u="sng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(الگو سازی)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نکته اخلاقی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یکی ببین - یکی انجام بده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see-one, do one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واریاسیون ای خوب از یک تکنیک آموزشی پزشکی قدیمی است.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اطمینان بخشی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آن در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این است که نشان می‌دهد همکار بالینگر شما  چنین کاری را انجام داده است و از این فرآیند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به سلامت عبور کرده است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87597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7E85-67F2-47D9-A6C2-7C5A5BA6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97B95-ED0B-44FF-965B-D3294A04F6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آشکارسازی چنین وقایعی می‌تواند در صورت تبعیت از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sng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راهنماهای عملی گفتن خبر بد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، 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Guidelines for breaking bad news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کمتر تنش زا باشد.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اگر بالینگر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درباره نحوه سخن گفتن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با بیمار درباره خطای روی داده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تردید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داشته باشد، می توانند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نمایندگان بیمارستان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 در این زمینه مهارت دارند، پیش از آشکارسازی، </a:t>
            </a:r>
            <a:r>
              <a:rPr lang="fa-IR" b="1" i="0" u="sng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مشاوره</a:t>
            </a:r>
            <a:r>
              <a:rPr lang="fa-IR" b="0" i="0" u="sng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بگیرند.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در هر حال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اطلاع رسانی زود هنگام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به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بیمه‌گران حرف های بالینگر توصیه می شود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615778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65AE4-2143-4725-9838-6E608AB5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4D31B-A361-4BE5-B5C9-5DF2CFCDBF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در کل،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باید فرض بر این باشد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 بیماری خواهان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آشکارسازی کامل </a:t>
            </a:r>
            <a:r>
              <a:rPr lang="fa-IR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full disclosure </a:t>
            </a:r>
            <a:r>
              <a:rPr lang="fa-IR" dirty="0">
                <a:solidFill>
                  <a:srgbClr val="000000"/>
                </a:solidFill>
              </a:rPr>
              <a:t>) خطاها و وقایع نامطلوب می باشند.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تعهد حرفه‌ای مبنی بر آشکارسازی خطا، تعهدی مراتبی دارد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marR="720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هر چند زیان یا خطر وارد آمدن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زیان بیشتر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باشد، تعهد نسبت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آشکارسازی بیشتر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خواهد بود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هنگامی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خطایی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رخ داده است اما ظاهراً زیان و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آسیبی وارد نیامده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است، الزام به آشکارسازی خطا کمتر می باشد.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برای مثال انحرافهای جزئی 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minor deviations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) از برنامه های مراقبتی، نباید الزاماً موجب آشکارسازی تلقی شوند. </a:t>
            </a:r>
          </a:p>
          <a:p>
            <a:pPr marL="0" marR="0" lvl="0" indent="0" algn="l" rtl="1"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Major deviations clearly should</a:t>
            </a:r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87082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D0CD9-AF1C-4FB3-B561-60E9503E6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0891E-C889-436C-AFD9-B71AE402C8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هر چیزی به این دو حالت فوق باید مورد بحث و بررسی قرار گیرد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اما تمرکز همواره باید بر این باشد که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از منظر کسی که در موقعیت بیمار قرار دارد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، چه چیزی برای بیمار بهتر است.</a:t>
            </a: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بالینگران می توانند از خود بپرسند: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"اگر شما یا فرد عزیز شما، به جای بیمار بودید چه چیزی را می خواستید به شما گفته شود؟"</a:t>
            </a:r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35786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92244-84A4-4A51-B9E8-A0F41872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0F2CB-AD3E-45E6-BF8D-7A919FD6A9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آشکارسازی باید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زمانی صحیح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هنگامی که بیمار از نظر پزشکی در وضعیتی پایدار قرار دارد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به حدی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 بتواند اطلاعات را درک کند و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شرایط صحیح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انجام گیرد.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 باید مسئولیت اصلی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آشکارسازی خطا به بیماران و خانواده هایشان را بر عهده بگیرند.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باید سعی کنند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تدافعی یا طفره رونده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سخن نگویند.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باید آنچه را که روی داده است به طور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عینی و روایی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شرح دهند.</a:t>
            </a:r>
          </a:p>
        </p:txBody>
      </p:sp>
    </p:spTree>
    <p:extLst>
      <p:ext uri="{BB962C8B-B14F-4D97-AF65-F5344CB8AC3E}">
        <p14:creationId xmlns:p14="http://schemas.microsoft.com/office/powerpoint/2010/main" val="30018821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15C6-9F11-470F-BED0-B4DCAAD7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BC9E2-642C-4ECE-A674-03C23E065C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پزشکان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باید سعی کنند که در برابر واکنشی که آشکارسازی ممکن است بر انگیزد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عکس‌العمل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نشان ندهند. 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پزشک می تواند بگوید: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"بابت آنچه رخ داده است متاسفم" (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‘‘I’m sorry this has happened.’’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</a:t>
            </a:r>
          </a:p>
          <a:p>
            <a:pPr marR="0" lvl="0" rtl="1"/>
            <a:endParaRPr lang="fa-IR" b="1" i="0" u="none" strike="noStrike" baseline="0" dirty="0">
              <a:solidFill>
                <a:srgbClr val="FF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بیمار ممکن است از این نحوه آگاه سازی و همدردی،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قدردانی کند.</a:t>
            </a:r>
          </a:p>
          <a:p>
            <a:pPr marR="0" lvl="0" rtl="1"/>
            <a:endParaRPr lang="fa-IR" b="1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این شیوه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ممکن است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رابطه پزشک - بیمار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را به جای تضعیف،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تقویت کند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037242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9C1E9-E6B7-4818-A3AC-1FD40B4A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en-US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7BD41-B46B-4E18-9049-8987B1AAC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اگر پیامد نامطلوب حاصله،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نیازمند توجه پزشکی باشد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ارائه دهندگان مراقبت باید این امر را آشکارسازی کنند و در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 تامین کمک فوری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برای بیمار برآیند.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بیماران ممکن است با دانستن این موضوع احساس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ایمن خاطر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کنند که پزشک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هم پشیمان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است و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هم مصمم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است که با اقداماتی تعریف شده،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آسیب وارده را جبران و از وقوع آسیب بیشتر جلوگیری کند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533745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FEB5D-3772-48A4-B674-5752AF87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03DA2-E7F5-4F73-9E5C-B7378FE62A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عاقلانه است که: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به بیمار پیشنهاد شود که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متخصص دیگری</a:t>
            </a:r>
            <a:r>
              <a:rPr lang="fa-IR" b="1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نظرخواهی شود.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اگر رابطه پزشک - بیمار چندان برقرار به نظر نمی رسد،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پزشک ارائه دهنده مراقبت عوض شود</a:t>
            </a:r>
            <a:r>
              <a:rPr lang="en-US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99636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366F-A633-4477-AC09-5C46E09C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1F4F3-3381-4C83-BB1E-242453FD4E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 گزاری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جلساتی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Meeting </a:t>
            </a:r>
            <a:r>
              <a:rPr lang="fa-IR" dirty="0">
                <a:solidFill>
                  <a:srgbClr val="000000"/>
                </a:solidFill>
              </a:rPr>
              <a:t>)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 بیماران و خانواده هایشان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در صورت لزوم، در زمان مناسب بعد از خطا کمک می کند تا از بروز این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شک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که، خطا لاپوشانی می‌شود، جلوگیری شود.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اگرچه این امر ممکن است برای اغلب بالینگر آن نگران کننده و توام با ناراحتی باشد اما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حضور وکیل </a:t>
            </a:r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having lawyers </a:t>
            </a:r>
            <a:r>
              <a:rPr lang="fa-IR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در صورتی که از سوی بیمار یا خانواده‌اش تقاضا شود، می تواند کمک کند تا اطمینان حاصل شود که تمامی نگرانی های ایشان ابراز می شود و مورد رسیدگی قرار می‌گیرد. </a:t>
            </a:r>
          </a:p>
        </p:txBody>
      </p:sp>
    </p:spTree>
    <p:extLst>
      <p:ext uri="{BB962C8B-B14F-4D97-AF65-F5344CB8AC3E}">
        <p14:creationId xmlns:p14="http://schemas.microsoft.com/office/powerpoint/2010/main" val="202573433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A384-DD7E-4393-9508-1F89938C6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7100D-B51E-45A0-B8C3-EEC303FFE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9861"/>
            <a:ext cx="10515600" cy="3937102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تیم مراقبت کننده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باید پیش از برگزاری جلسه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با بیمار و خانواده‌اش، خود تیم جلسه‌ای تشکیل دهد تا مطمئن شوند که: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تمامی اطلاعات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مرتبط با توالی وقایع منجر شده به پیامد نامطلوب، آماده شده‌اند.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همگی اعضای تیم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درک واحدی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از آنها دارند.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اطلاعات به نحوی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روشن و شفاف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ارائه می شوند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9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95D7-5B2E-474D-AA1C-8D7E9607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مفهوم اتفاق ناخواسته و خطاهای پزشکی: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F962-9B8F-49D9-BB0D-2A0CEB4D4C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b="1" dirty="0"/>
              <a:t>اتفاق ناخواسته پزشکی یا </a:t>
            </a:r>
            <a:r>
              <a:rPr lang="en-US" b="1" dirty="0">
                <a:solidFill>
                  <a:srgbClr val="FF0000"/>
                </a:solidFill>
              </a:rPr>
              <a:t>event adverse 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/>
              <a:t>به اتفاقاتی گفته می شود که:</a:t>
            </a:r>
          </a:p>
          <a:p>
            <a:endParaRPr lang="fa-IR" b="1" dirty="0"/>
          </a:p>
          <a:p>
            <a:pPr marL="1428750" lvl="2" indent="-514350">
              <a:buFont typeface="+mj-lt"/>
              <a:buAutoNum type="arabicPeriod"/>
            </a:pPr>
            <a:r>
              <a:rPr lang="fa-IR" sz="2800" dirty="0"/>
              <a:t> </a:t>
            </a:r>
            <a:r>
              <a:rPr lang="fa-IR" sz="2800" dirty="0">
                <a:solidFill>
                  <a:srgbClr val="FF0000"/>
                </a:solidFill>
              </a:rPr>
              <a:t>غیرقابل پیش بینی است.</a:t>
            </a:r>
            <a:endParaRPr lang="fa-IR" sz="2800" dirty="0"/>
          </a:p>
          <a:p>
            <a:pPr marL="1428750" lvl="2" indent="-514350">
              <a:buFont typeface="+mj-lt"/>
              <a:buAutoNum type="arabicPeriod"/>
            </a:pPr>
            <a:r>
              <a:rPr lang="fa-IR" sz="2800" dirty="0"/>
              <a:t>به نحوی </a:t>
            </a:r>
            <a:r>
              <a:rPr lang="fa-IR" sz="2800" dirty="0">
                <a:solidFill>
                  <a:srgbClr val="FF0000"/>
                </a:solidFill>
              </a:rPr>
              <a:t>توسط بیمارستان یا نظام سلامت </a:t>
            </a:r>
            <a:r>
              <a:rPr lang="fa-IR" sz="2800" dirty="0"/>
              <a:t>ایجاد شده است.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dirty="0"/>
              <a:t> باعث </a:t>
            </a:r>
            <a:r>
              <a:rPr lang="fa-IR" sz="2800" dirty="0">
                <a:solidFill>
                  <a:srgbClr val="FF0000"/>
                </a:solidFill>
              </a:rPr>
              <a:t>آسیب یا صدمه </a:t>
            </a:r>
            <a:r>
              <a:rPr lang="fa-IR" sz="2800" dirty="0"/>
              <a:t>به بیمار شده است.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322090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3B02-FCBA-4A7A-A3D5-66921EAC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72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B4162-DA44-4791-BA42-23D93098B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8583"/>
            <a:ext cx="10515600" cy="3878380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مهم است که </a:t>
            </a:r>
            <a:r>
              <a:rPr lang="fa-IR" b="1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گفته شود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که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اقداماتی برای جلوگیری از وقوع مجدد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چنین خطاهایی در آینده انجام خواهد شد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بیماران و خانواده‌هایشان ممکن است در صورتی که اطمینان یابند مراقبت پزشکی در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آینده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بهتر خواهد شد، پذیرش بهتری نسبت به آنچه برایشان روی داده است پیدا کنند.</a:t>
            </a:r>
          </a:p>
        </p:txBody>
      </p:sp>
    </p:spTree>
    <p:extLst>
      <p:ext uri="{BB962C8B-B14F-4D97-AF65-F5344CB8AC3E}">
        <p14:creationId xmlns:p14="http://schemas.microsoft.com/office/powerpoint/2010/main" val="110515850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18E1-636E-40C5-B93E-20700E401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fa-IR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همکار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08946-4DE8-4BB9-B514-56990A38E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06971"/>
            <a:ext cx="10515600" cy="3869991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نقض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عامدانه اصول ایمنی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در طبابت امری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نادر است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اما نباید تحمل شود.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هنگامی که ارائه دهندگان مراقبت مشاهده کنند که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یکی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همکاران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شان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مرتکب خطا می‌شود،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وظیفه اخلاقی،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اگر نه قانونی دارند که نسبت به آن واکنش نشان دهند.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چشم پوشی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 خطاهایی که موجب آسیب های پزشکی جدی می شوند 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هم حرفه و هم جامعه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را به مخاطره می‌اندازد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497648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AA17-F595-4CBF-B0EA-C1187E3B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همکار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D8197-598E-47D5-A1C2-59CA2A3F8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23749"/>
            <a:ext cx="10515600" cy="3853213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تاکید بر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"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نواقص سیستم"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، مسئولیت فردی در قبال حوادث نامطلوب را مرتفع نمی کند.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اشخاصی زیر باید از سوی هم پایانشان ( همکاران هم سطح) به مراجع مناسب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گزارش شوند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که:</a:t>
            </a:r>
          </a:p>
          <a:p>
            <a:pPr marL="971550" marR="7200" lvl="1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از خود 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نقصان در قضاوت </a:t>
            </a:r>
            <a:r>
              <a:rPr lang="fa-IR" sz="2800" dirty="0">
                <a:solidFill>
                  <a:srgbClr val="000000"/>
                </a:solidFill>
              </a:rPr>
              <a:t>(</a:t>
            </a:r>
            <a:r>
              <a:rPr lang="en-US" sz="2800" dirty="0">
                <a:solidFill>
                  <a:srgbClr val="000000"/>
                </a:solidFill>
              </a:rPr>
              <a:t>Poor judgement </a:t>
            </a:r>
            <a:r>
              <a:rPr lang="fa-IR" sz="2800" dirty="0">
                <a:solidFill>
                  <a:srgbClr val="000000"/>
                </a:solidFill>
              </a:rPr>
              <a:t>) </a:t>
            </a:r>
            <a:r>
              <a:rPr lang="fa-IR" sz="2800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بروز می دهند.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نشانه‌ای از 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بینش</a:t>
            </a:r>
            <a:r>
              <a:rPr lang="fa-IR" sz="2800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نسبت به </a:t>
            </a:r>
            <a:r>
              <a:rPr lang="fa-IR" sz="2800" dirty="0">
                <a:solidFill>
                  <a:srgbClr val="000000"/>
                </a:solidFill>
              </a:rPr>
              <a:t>رفتارشان (</a:t>
            </a:r>
            <a:r>
              <a:rPr lang="en-US" sz="2800" dirty="0">
                <a:solidFill>
                  <a:srgbClr val="000000"/>
                </a:solidFill>
              </a:rPr>
              <a:t>No signs of insight </a:t>
            </a:r>
            <a:r>
              <a:rPr lang="fa-IR" sz="2800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)، مشهود نیست.</a:t>
            </a:r>
          </a:p>
        </p:txBody>
      </p:sp>
    </p:spTree>
    <p:extLst>
      <p:ext uri="{BB962C8B-B14F-4D97-AF65-F5344CB8AC3E}">
        <p14:creationId xmlns:p14="http://schemas.microsoft.com/office/powerpoint/2010/main" val="337164483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166E3-6917-40C6-BC49-E918E9E2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همکار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65D22-8AA3-4AF5-9AB6-F80EA38C2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07639"/>
            <a:ext cx="10515600" cy="3769323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بسته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شرایط و شدت خطای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رخ داده،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اقدامات در گستره ای قرار می‌گیرند که شامل موارد زیر است: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تشویق به آشکارسازی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توسط فردی که مرتکب خطا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شده است.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بحث گذاشتن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موضوع با مدیر بخش بیمارستانی، رئیس دپارتمان، مدیر ریسک، بیمه گر حرفه‌ای یا نماینده‌ای از مدیریت بهداشتی- درمانی منطقه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493823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132B-4005-46DB-ABA1-996F1E72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همکار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2825C-5B03-4C3D-B8B5-744C7DB5D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32139"/>
            <a:ext cx="10515600" cy="3844824"/>
          </a:xfrm>
        </p:spPr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هدف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از گزارش دهی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الزاماً مجازات خاطی نیست.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در صورت لزوم گزارش خطا ممکن است منجر به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تلاش های درمانی برای شناسایی عوامل قابل درمان خطا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است. نظیر سوء مصرف مواد یا بیماری روانپزشکی شود.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بیمارستان ها و مدیریت های منطقه‌ای، باید سیاست هایی برای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حفاظت از این گزارش دهندگان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در برابر انتقام‌گیری داشته باشند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411749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30CF-CE1F-4112-9C6A-6D6D8BEC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4CF35-341E-49F2-9BFC-9688CF26FF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خطا و آسیب پزشکی مسئله ای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پیچیده و چند جانبه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برای ارائه دهندگان مراقبت از بیماران خانواده‌ها و هستند.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کفایت پاسخی و راه حل ها  بستگی به </a:t>
            </a:r>
            <a:r>
              <a:rPr lang="fa-IR" dirty="0">
                <a:solidFill>
                  <a:srgbClr val="000000"/>
                </a:solidFill>
              </a:rPr>
              <a:t>میزان تعهدات </a:t>
            </a:r>
            <a:r>
              <a:rPr lang="fa-IR" dirty="0">
                <a:solidFill>
                  <a:srgbClr val="FF0000"/>
                </a:solidFill>
              </a:rPr>
              <a:t>شخصی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، حرفه‌ ای و فرهنگی </a:t>
            </a:r>
            <a:r>
              <a:rPr lang="fa-IR" dirty="0">
                <a:solidFill>
                  <a:srgbClr val="000000"/>
                </a:solidFill>
              </a:rPr>
              <a:t>به  صداقت و حق گویی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دارد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lvl="0" indent="0" rtl="0"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Adequate responses and solutions to them will depend on heightened personal, professional, and cultural commitments to honesty and truthfulness.</a:t>
            </a:r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92919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688B-93D9-46D3-93A8-663574FA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28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چه رویکردی باید در عمل به آشکارسازی خطای پزشکی داشته باشیم؟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How should I approach the disclosure of medical error in practice?</a:t>
            </a:r>
            <a:b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خلاصه رویکرد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9DB7-6B3E-4587-9138-F99BC87DE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742954"/>
          </a:xfrm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pPr marL="514350" marR="0" lvl="0" indent="-514350" rtl="1">
              <a:buFont typeface="+mj-lt"/>
              <a:buAutoNum type="arabicPeriod"/>
            </a:pPr>
            <a:r>
              <a:rPr lang="fa-IR" b="1" i="0" strike="noStrike" baseline="0" dirty="0">
                <a:solidFill>
                  <a:schemeClr val="bg1"/>
                </a:solidFill>
                <a:cs typeface="B Nazanin" panose="00000400000000000000" pitchFamily="2" charset="-78"/>
              </a:rPr>
              <a:t>الگو سازی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strike="noStrike" baseline="0" dirty="0">
                <a:solidFill>
                  <a:schemeClr val="bg1"/>
                </a:solidFill>
                <a:cs typeface="B Nazanin" panose="00000400000000000000" pitchFamily="2" charset="-78"/>
              </a:rPr>
              <a:t>روش خبر بد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مشاوره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strike="noStrike" baseline="0" dirty="0">
                <a:solidFill>
                  <a:schemeClr val="bg1"/>
                </a:solidFill>
                <a:cs typeface="B Nazanin" panose="00000400000000000000" pitchFamily="2" charset="-78"/>
              </a:rPr>
              <a:t>عدم تاخی</a:t>
            </a:r>
            <a:r>
              <a:rPr lang="fa-IR" b="1" dirty="0">
                <a:solidFill>
                  <a:schemeClr val="bg1"/>
                </a:solidFill>
              </a:rPr>
              <a:t>ر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آشکارسازی کامل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خطای بزرگ تعهد بزرگتر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اگر جای بیمار بودیم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زمان صحیح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شرایط صحیح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مسئول اصلی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عدم تدافع  و طفره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شرح روان و عینی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FF7A5E-FEE9-41F9-BB06-06FC9253F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742955"/>
          </a:xfrm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عدم عکس العمل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ابراز همدردی و تاسف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تا کمک پزشکی فوری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ارجاع به پزشک دیگر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مشاوره با پزشک دیگر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جلسه با بیمار و خانواده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پیش جلسه با تیم درمان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اعلام پیشگیری در آینده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توجه به خطای همکار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توجه به پیچیدگی موضوع خطا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توجه به فشار روحی عامل</a:t>
            </a:r>
          </a:p>
          <a:p>
            <a:pPr marL="514350" indent="-514350">
              <a:buFont typeface="+mj-lt"/>
              <a:buAutoNum type="arabicPeriod"/>
            </a:pPr>
            <a:r>
              <a:rPr lang="fa-IR" b="1" dirty="0">
                <a:solidFill>
                  <a:schemeClr val="bg1"/>
                </a:solidFill>
              </a:rPr>
              <a:t>هشدار عواقب احتمالی خطا</a:t>
            </a:r>
          </a:p>
          <a:p>
            <a:endParaRPr lang="fa-IR" dirty="0">
              <a:solidFill>
                <a:schemeClr val="bg1"/>
              </a:solidFill>
            </a:endParaRPr>
          </a:p>
          <a:p>
            <a:endParaRPr lang="fa-IR" dirty="0">
              <a:solidFill>
                <a:schemeClr val="bg1"/>
              </a:solidFill>
            </a:endParaRPr>
          </a:p>
          <a:p>
            <a:endParaRPr lang="fa-IR" dirty="0">
              <a:solidFill>
                <a:schemeClr val="bg1"/>
              </a:solidFill>
            </a:endParaRPr>
          </a:p>
          <a:p>
            <a:endParaRPr lang="fa-IR" dirty="0">
              <a:solidFill>
                <a:schemeClr val="bg1"/>
              </a:solidFill>
            </a:endParaRPr>
          </a:p>
          <a:p>
            <a:endParaRPr lang="fa-IR" dirty="0">
              <a:solidFill>
                <a:schemeClr val="bg1"/>
              </a:solidFill>
            </a:endParaRPr>
          </a:p>
          <a:p>
            <a:endParaRPr lang="fa-I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5641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B1F4-F477-4F22-994F-E1D56C608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  <a:t>بحث موارد</a:t>
            </a:r>
            <a:br>
              <a:rPr lang="fa-IR" b="0" i="0" u="none" strike="noStrike" kern="1400" baseline="0" dirty="0">
                <a:solidFill>
                  <a:srgbClr val="7030A0"/>
                </a:solidFill>
                <a:cs typeface="B Titr" panose="00000700000000000000" pitchFamily="2" charset="-78"/>
              </a:rPr>
            </a:br>
            <a:r>
              <a:rPr lang="fa-IR" sz="2000" b="0" i="0" u="none" strike="noStrike" kern="1400" baseline="0" dirty="0">
                <a:solidFill>
                  <a:srgbClr val="FF0000"/>
                </a:solidFill>
                <a:cs typeface="B Titr" panose="00000700000000000000" pitchFamily="2" charset="-78"/>
              </a:rPr>
              <a:t>مورد اول</a:t>
            </a:r>
            <a:endParaRPr lang="en-US" b="0" i="0" u="none" strike="noStrike" kern="1400" baseline="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FE74F-FE8A-4149-B3F7-AB4532DBEE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با این فرض که گزارش سرطان سلول کلیوی صحیح و در پرونده ی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درستی بوده است، اورولوژیست در ابتدا باید بیابد که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بیمار در حال حاضر، چقدر از اوضاع مطلع است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اگر بیمار واقعاً ناآگاه است، اورولوژیست باید در این ویزیت درباره یافته های هر دو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بررسی اولیه و اخیر آگاهی رسانی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کند.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اورولوژیست باید برای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عصبانیت، شوک و ناباروری بیمار </a:t>
            </a:r>
            <a:r>
              <a:rPr lang="fa-IR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disbelief</a:t>
            </a:r>
            <a:r>
              <a:rPr lang="fa-IR" dirty="0">
                <a:solidFill>
                  <a:srgbClr val="000000"/>
                </a:solidFill>
              </a:rPr>
              <a:t>)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آماده باشد.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پزشک باید با احساسات و عصبانیتی که بیمار نشان می دهد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همدلانه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empathically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) برخورد کند.</a:t>
            </a:r>
          </a:p>
        </p:txBody>
      </p:sp>
    </p:spTree>
    <p:extLst>
      <p:ext uri="{BB962C8B-B14F-4D97-AF65-F5344CB8AC3E}">
        <p14:creationId xmlns:p14="http://schemas.microsoft.com/office/powerpoint/2010/main" val="225721654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A7E94-2C8A-4C1B-A88C-6A62E345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بحث موارد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fa-IR" sz="2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مورد اول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B0EB2-98B9-4670-8C6C-20C61FFF35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بیمار ممکن است درباره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عواقب این ماجرا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برای سلامت و شغل خود سوال کند. 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اطمینان دادن کاذب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، ملامت کردن بیمار برای عدم پیگیری یا ملامت کردن کارکنان مطب یا دیگر حرف مندان سلامت (نظیر رادیولوژی یا کارآموزان)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کمک کننده نخواهد بود.</a:t>
            </a:r>
          </a:p>
          <a:p>
            <a:pPr marR="0" lvl="0" rtl="1"/>
            <a:endParaRPr lang="fa-IR" b="1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در عین حال،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لازم نیست که اورولوژیست </a:t>
            </a:r>
            <a:r>
              <a:rPr lang="fa-IR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تمامی بار ملامت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را متوجه خود کند.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 ممکن است عوامل دیگری مانند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مقولات مرتبط با سیستم، 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در آن چه روی داده است دخیل بوده باشند.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6627662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4D6AA-F8A4-4508-AB01-27C9B97B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3600" rtl="1"/>
            <a: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بحث موارد</a:t>
            </a:r>
            <a:br>
              <a:rPr kumimoji="0" lang="fa-IR" sz="4000" b="0" i="0" u="none" strike="noStrike" kern="14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</a:br>
            <a:r>
              <a:rPr kumimoji="0" lang="fa-IR" sz="2000" b="0" i="0" u="none" strike="noStrike" kern="14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Titr" panose="00000700000000000000" pitchFamily="2" charset="-78"/>
              </a:rPr>
              <a:t>مورد اول</a:t>
            </a:r>
            <a:endParaRPr lang="fa-IR" b="0" i="0" u="none" strike="noStrike" kern="1400" baseline="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C5416-D7E3-4846-8A79-2191DDD370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اگر بیمار خواهان باشد،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 باید او را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بلافاصله در همان هفته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(اگر نه در همان روز) به ارولوژیستی دیگر و به یک آنکولوژیست باتجربه </a:t>
            </a:r>
            <a:r>
              <a:rPr lang="fa-IR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ارجاع دهد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 </a:t>
            </a:r>
          </a:p>
          <a:p>
            <a:pPr marR="0" lvl="0" rtl="1"/>
            <a:endParaRPr lang="fa-I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پزشک باید فرایندهای مطب خود را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بازنگری کند.</a:t>
            </a:r>
          </a:p>
          <a:p>
            <a:pPr marR="0" lvl="0" rtl="1"/>
            <a:endParaRPr lang="fa-IR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به بیمار اطلاع دهد که چه کاری خواهد کرد تا از وقوع خطا های مشابه در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آینده پیشگیری شود</a:t>
            </a:r>
            <a:r>
              <a:rPr lang="fa-IR" b="0" i="0" u="none" strike="noStrike" baseline="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  <a:r>
              <a:rPr lang="fa-I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067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746</TotalTime>
  <Words>7806</Words>
  <Application>Microsoft Office PowerPoint</Application>
  <PresentationFormat>Widescreen</PresentationFormat>
  <Paragraphs>564</Paragraphs>
  <Slides>105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19" baseType="lpstr">
      <vt:lpstr>AdvP9322</vt:lpstr>
      <vt:lpstr>AdvP932A</vt:lpstr>
      <vt:lpstr>AdvPS3D0FB2</vt:lpstr>
      <vt:lpstr>Arial</vt:lpstr>
      <vt:lpstr>b nazanin</vt:lpstr>
      <vt:lpstr>b nazanin</vt:lpstr>
      <vt:lpstr>B Titr</vt:lpstr>
      <vt:lpstr>Calibri</vt:lpstr>
      <vt:lpstr>Calibri Light</vt:lpstr>
      <vt:lpstr>Tahoma</vt:lpstr>
      <vt:lpstr>Times New Roman</vt:lpstr>
      <vt:lpstr>Vazir-light</vt:lpstr>
      <vt:lpstr>Wingdings</vt:lpstr>
      <vt:lpstr>Office Theme</vt:lpstr>
      <vt:lpstr>دکتر بهروز کارخانه ای دانشگاه علوم پزشکی همدان </vt:lpstr>
      <vt:lpstr>اهداف این کارگاه</vt:lpstr>
      <vt:lpstr>آشکارسازی خطای پزشکی</vt:lpstr>
      <vt:lpstr>آشکارسازی خطای پزشکی</vt:lpstr>
      <vt:lpstr>خطای پزشکی Medical error</vt:lpstr>
      <vt:lpstr>خطای پزشکی Medical error</vt:lpstr>
      <vt:lpstr>خطای پزشکی Medical error</vt:lpstr>
      <vt:lpstr>خطای پزشکی Medical error</vt:lpstr>
      <vt:lpstr>مفهوم اتفاق ناخواسته و خطاهای پزشکی:</vt:lpstr>
      <vt:lpstr>مفهوم اتفاق ناخواسته و خطاهای پزشکی:</vt:lpstr>
      <vt:lpstr>قصور و تقصیر</vt:lpstr>
      <vt:lpstr>خطای پزشکی medical error</vt:lpstr>
      <vt:lpstr>انواع خطا</vt:lpstr>
      <vt:lpstr>انواع خطا بر حسب نظام سلامت </vt:lpstr>
      <vt:lpstr>انواع خطا بر حسب سیستم</vt:lpstr>
      <vt:lpstr>تحلیل خطاهای پزشکی</vt:lpstr>
      <vt:lpstr>مدل پنیر سوئیسی </vt:lpstr>
      <vt:lpstr>خطای پزشکی medical error</vt:lpstr>
      <vt:lpstr>خطای پزشکی medical error</vt:lpstr>
      <vt:lpstr>خطای پزشکی medical error</vt:lpstr>
      <vt:lpstr>خطای پزشکی medical error</vt:lpstr>
      <vt:lpstr>خطای پزشکی Medical error</vt:lpstr>
      <vt:lpstr>خطای پزشکی Medical error</vt:lpstr>
      <vt:lpstr>خطای پزشکی Medical error</vt:lpstr>
      <vt:lpstr>خطای پزشکی Medical error</vt:lpstr>
      <vt:lpstr>اثبات قصور</vt:lpstr>
      <vt:lpstr>شرط عدم قصور</vt:lpstr>
      <vt:lpstr>اصول طبابت صحیح</vt:lpstr>
      <vt:lpstr>مراحل وقوع شکایت</vt:lpstr>
      <vt:lpstr>عوامل مهم در عدم رضایت بیمار از پزشک و ایجاد شکایت</vt:lpstr>
      <vt:lpstr>عوامل مؤثر در طرح شكايت بيماران از پزشكان عبارتند از </vt:lpstr>
      <vt:lpstr>خطای پزشکی چیست ؟</vt:lpstr>
      <vt:lpstr>خطای پزشکی چیست ؟</vt:lpstr>
      <vt:lpstr>خطای پزشکی چیست ؟ Adverse medical incidents</vt:lpstr>
      <vt:lpstr>اثرات زیانبار مراقبت سلامت </vt:lpstr>
      <vt:lpstr>ویژگیهای خطای پزشکی</vt:lpstr>
      <vt:lpstr>خطای پزشکی چه زمانی رخ می دهد ؟</vt:lpstr>
      <vt:lpstr>سهل انگاری و اشتباه صادقانه</vt:lpstr>
      <vt:lpstr>خطای پزشکی چیست ؟</vt:lpstr>
      <vt:lpstr>خطای پزشکی چیست ؟</vt:lpstr>
      <vt:lpstr>چرا آشکارسازی خطای پزشکی دارای اهمیت است ؟ Why is disclosure of medical error important?  اخلاق: اجتناب از ضرر بیشتر</vt:lpstr>
      <vt:lpstr>چرا آشکارسازی خطای پزشکی دارای اهمیت است ؟ Why is disclosure of medical error important?  اخلاق: اعتماد عمومی </vt:lpstr>
      <vt:lpstr>چرا آشکارسازی خطای پزشکی دارای اهمیت است ؟ Why is disclosure of medical error important?  اخلاق: امانت داری  و رفاه بیمار</vt:lpstr>
      <vt:lpstr>چرا آشکارسازی خطای پزشکی دارای اهمیت است ؟ Why is disclosure of medical error important?  اخلاق: ارائه اطلاعات و مشارکت ( رضایت نامه و اتونومی)</vt:lpstr>
      <vt:lpstr>چرا آشکارسازی خطای پزشکی دارای اهمیت است ؟ Why is disclosure of medical error important?  اخلاق: احترام</vt:lpstr>
      <vt:lpstr>چرا آشکارسازی خطای پزشکی دارای اهمیت است ؟ Why is disclosure of medical error important?  اخلاق: عدالت</vt:lpstr>
      <vt:lpstr>چرا آشکارسازی خطای پزشکی دارای اهمیت است ؟ Why is disclosure of medical error important?  اخلاق: شکایت</vt:lpstr>
      <vt:lpstr>چرا آشکارسازی خطای پزشکی دارای اهمیت است ؟ Why is disclosure of medical error important?  اخلاق: عصبیت</vt:lpstr>
      <vt:lpstr>چرا آشکارسازی خطای پزشکی دارای اهمیت است ؟ Why is disclosure of medical error important?  اخلاق: تسکین آلام</vt:lpstr>
      <vt:lpstr>چرا آشکارسازی خطای پزشکی دارای اهمیت است ؟ Why is disclosure of medical error important?  اخلاق: ایمنی</vt:lpstr>
      <vt:lpstr>چرا آشکارسازی خطای پزشکی دارای اهمیت است ؟ Why is disclosure of medical error important?  اخلاق: ایمنی</vt:lpstr>
      <vt:lpstr>چرا آشکارسازی خطای پزشکی دارای اهمیت است ؟ Why is disclosure of medical error important?  اخلاق: امتیاز درمانی</vt:lpstr>
      <vt:lpstr>چرا آشکارسازی خطای پزشکی دارای اهمیت است ؟ Why is disclosure of medical error important?  اخلاق: امتیاز درمانی و تناقض با ظرفیت</vt:lpstr>
      <vt:lpstr>چرا آشکارسازی خطای پزشکی دارای اهمیت است ؟ Why is disclosure of medical error important?  اخلاق: شرایط امتیاز درمانی </vt:lpstr>
      <vt:lpstr>چرا آشکارسازی خطای پزشکی دارای اهمیت است ؟ Why is disclosure of medical error important?  اخلاق: معضلات الزام</vt:lpstr>
      <vt:lpstr>چرا آشکارسازی خطای پزشکی دارای اهمیت است ؟ Why is disclosure of medical error important?  اخلاق: قبول مسئولیت</vt:lpstr>
      <vt:lpstr>چرا آشکارسازی خطای پزشکی دارای اهمیت است ؟ Why is disclosure of medical error important?  قانون: سهل انگاری و اشتباه</vt:lpstr>
      <vt:lpstr>چرا آشکارسازی خطای پزشکی دارای اهمیت است ؟ Why is disclosure of medical error important?  قانون: نمونه برخورد</vt:lpstr>
      <vt:lpstr>چرا آشکارسازی خطای پزشکی دارای اهمیت است ؟ Why is disclosure of medical error important?  قانون: نمونه برخورد</vt:lpstr>
      <vt:lpstr>چرا آشکارسازی خطای پزشکی دارای اهمیت است ؟ Why is disclosure of medical error important?  قانون: موظف می کند</vt:lpstr>
      <vt:lpstr>چرا آشکارسازی خطای پزشکی دارای اهمیت است ؟ Why is disclosure of medical error important?  قانون</vt:lpstr>
      <vt:lpstr>چرا آشکارسازی خطای پزشکی دارای اهمیت است ؟ Why is disclosure of medical error important?  قانون: الزام به گزارش</vt:lpstr>
      <vt:lpstr>چرا آشکارسازی خطای پزشکی دارای اهمیت است ؟ Why is disclosure of medical error important?  سیاست: الزام</vt:lpstr>
      <vt:lpstr>چرا آشکارسازی خطای پزشکی دارای اهمیت است ؟ Why is disclosure of medical error important?  سیاست: بیمه گران حرفه‌ای</vt:lpstr>
      <vt:lpstr>چرا آشکارسازی خطای پزشکی دارای اهمیت است ؟ Why is disclosure of medical error important?  سیاست: بیمارستانها و کیفیت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مطالعه های تجربی Empirical studies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 همکار</vt:lpstr>
      <vt:lpstr>چه رویکردی باید در عمل به آشکارسازی خطای پزشکی داشته باشیم؟ How should I approach the disclosure of medical error in practice? همکار</vt:lpstr>
      <vt:lpstr>چه رویکردی باید در عمل به آشکارسازی خطای پزشکی داشته باشیم؟ How should I approach the disclosure of medical error in practice? همکار</vt:lpstr>
      <vt:lpstr>چه رویکردی باید در عمل به آشکارسازی خطای پزشکی داشته باشیم؟ How should I approach the disclosure of medical error in practice? همکار</vt:lpstr>
      <vt:lpstr>چه رویکردی باید در عمل به آشکارسازی خطای پزشکی داشته باشیم؟ How should I approach the disclosure of medical error in practice?</vt:lpstr>
      <vt:lpstr>چه رویکردی باید در عمل به آشکارسازی خطای پزشکی داشته باشیم؟ How should I approach the disclosure of medical error in practice? خلاصه رویکرد</vt:lpstr>
      <vt:lpstr>بحث موارد مورد اول</vt:lpstr>
      <vt:lpstr>بحث موارد مورد اول</vt:lpstr>
      <vt:lpstr>بحث موارد مورد اول</vt:lpstr>
      <vt:lpstr>بحث موارد مورد اول</vt:lpstr>
      <vt:lpstr>بحث موارد مورد دوم</vt:lpstr>
      <vt:lpstr>بحث موارد</vt:lpstr>
      <vt:lpstr>پیام آخر</vt:lpstr>
      <vt:lpstr>سوال کارگاه:  ده نکته راهبردی که در خطای پزشکی بایستی مورد توجه باشد را ذکر نمایید. 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دکتر بهروز کارخانه ای دانشگاه علوم پزشکی همدان</dc:title>
  <dc:creator>Behrouz Karkhanei</dc:creator>
  <cp:lastModifiedBy>Behrouz Karkhanei</cp:lastModifiedBy>
  <cp:revision>76</cp:revision>
  <dcterms:created xsi:type="dcterms:W3CDTF">2021-07-17T15:26:35Z</dcterms:created>
  <dcterms:modified xsi:type="dcterms:W3CDTF">2024-05-28T03:47:06Z</dcterms:modified>
</cp:coreProperties>
</file>